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59"/>
  </p:notesMasterIdLst>
  <p:handoutMasterIdLst>
    <p:handoutMasterId r:id="rId60"/>
  </p:handoutMasterIdLst>
  <p:sldIdLst>
    <p:sldId id="1450" r:id="rId5"/>
    <p:sldId id="1476" r:id="rId6"/>
    <p:sldId id="1532" r:id="rId7"/>
    <p:sldId id="1533" r:id="rId8"/>
    <p:sldId id="1451" r:id="rId9"/>
    <p:sldId id="1473" r:id="rId10"/>
    <p:sldId id="1500" r:id="rId11"/>
    <p:sldId id="1474" r:id="rId12"/>
    <p:sldId id="1475" r:id="rId13"/>
    <p:sldId id="1534" r:id="rId14"/>
    <p:sldId id="1535" r:id="rId15"/>
    <p:sldId id="1539" r:id="rId16"/>
    <p:sldId id="1540" r:id="rId17"/>
    <p:sldId id="1541" r:id="rId18"/>
    <p:sldId id="1580" r:id="rId19"/>
    <p:sldId id="1581" r:id="rId20"/>
    <p:sldId id="1543" r:id="rId21"/>
    <p:sldId id="1547" r:id="rId22"/>
    <p:sldId id="1542" r:id="rId23"/>
    <p:sldId id="1545" r:id="rId24"/>
    <p:sldId id="1544" r:id="rId25"/>
    <p:sldId id="1546" r:id="rId26"/>
    <p:sldId id="1550" r:id="rId27"/>
    <p:sldId id="1551" r:id="rId28"/>
    <p:sldId id="1491" r:id="rId29"/>
    <p:sldId id="1552" r:id="rId30"/>
    <p:sldId id="1553" r:id="rId31"/>
    <p:sldId id="1554" r:id="rId32"/>
    <p:sldId id="1555" r:id="rId33"/>
    <p:sldId id="1556" r:id="rId34"/>
    <p:sldId id="1538" r:id="rId35"/>
    <p:sldId id="1557" r:id="rId36"/>
    <p:sldId id="1559" r:id="rId37"/>
    <p:sldId id="1560" r:id="rId38"/>
    <p:sldId id="1561" r:id="rId39"/>
    <p:sldId id="1563" r:id="rId40"/>
    <p:sldId id="1564" r:id="rId41"/>
    <p:sldId id="1565" r:id="rId42"/>
    <p:sldId id="1566" r:id="rId43"/>
    <p:sldId id="1567" r:id="rId44"/>
    <p:sldId id="1573" r:id="rId45"/>
    <p:sldId id="1568" r:id="rId46"/>
    <p:sldId id="1569" r:id="rId47"/>
    <p:sldId id="1570" r:id="rId48"/>
    <p:sldId id="1571" r:id="rId49"/>
    <p:sldId id="1572" r:id="rId50"/>
    <p:sldId id="1574" r:id="rId51"/>
    <p:sldId id="1575" r:id="rId52"/>
    <p:sldId id="1577" r:id="rId53"/>
    <p:sldId id="1576" r:id="rId54"/>
    <p:sldId id="1578" r:id="rId55"/>
    <p:sldId id="1579" r:id="rId56"/>
    <p:sldId id="1582" r:id="rId57"/>
    <p:sldId id="1326" r:id="rId5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052DD18-F4E7-4024-BA14-1FF04FDBFBC0}">
          <p14:sldIdLst>
            <p14:sldId id="1450"/>
            <p14:sldId id="1476"/>
            <p14:sldId id="1532"/>
            <p14:sldId id="1533"/>
            <p14:sldId id="1451"/>
            <p14:sldId id="1473"/>
            <p14:sldId id="1500"/>
            <p14:sldId id="1474"/>
            <p14:sldId id="1475"/>
            <p14:sldId id="1534"/>
            <p14:sldId id="1535"/>
            <p14:sldId id="1539"/>
            <p14:sldId id="1540"/>
            <p14:sldId id="1541"/>
            <p14:sldId id="1580"/>
            <p14:sldId id="1581"/>
            <p14:sldId id="1543"/>
            <p14:sldId id="1547"/>
            <p14:sldId id="1542"/>
            <p14:sldId id="1545"/>
            <p14:sldId id="1544"/>
            <p14:sldId id="1546"/>
            <p14:sldId id="1550"/>
            <p14:sldId id="1551"/>
            <p14:sldId id="1491"/>
            <p14:sldId id="1552"/>
            <p14:sldId id="1553"/>
            <p14:sldId id="1554"/>
            <p14:sldId id="1555"/>
            <p14:sldId id="1556"/>
            <p14:sldId id="1538"/>
            <p14:sldId id="1557"/>
            <p14:sldId id="1559"/>
            <p14:sldId id="1560"/>
            <p14:sldId id="1561"/>
            <p14:sldId id="1563"/>
            <p14:sldId id="1564"/>
            <p14:sldId id="1565"/>
            <p14:sldId id="1566"/>
            <p14:sldId id="1567"/>
            <p14:sldId id="1573"/>
            <p14:sldId id="1568"/>
            <p14:sldId id="1569"/>
            <p14:sldId id="1570"/>
            <p14:sldId id="1571"/>
            <p14:sldId id="1572"/>
            <p14:sldId id="1574"/>
            <p14:sldId id="1575"/>
            <p14:sldId id="1577"/>
            <p14:sldId id="1576"/>
            <p14:sldId id="1578"/>
            <p14:sldId id="1579"/>
            <p14:sldId id="1582"/>
            <p14:sldId id="1326"/>
          </p14:sldIdLst>
        </p14:section>
        <p14:section name="ボツ" id="{38A46FC0-F05B-4149-9E7C-A78E8D17D673}">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4" autoAdjust="0"/>
  </p:normalViewPr>
  <p:slideViewPr>
    <p:cSldViewPr snapToGrid="0">
      <p:cViewPr varScale="1">
        <p:scale>
          <a:sx n="98" d="100"/>
          <a:sy n="98" d="100"/>
        </p:scale>
        <p:origin x="48" y="68"/>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5/21/2018 2:16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5/21/2018 2:15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2:15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29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　</a:t>
            </a:r>
            <a:r>
              <a:rPr kumimoji="1" lang="en-US" altLang="ja-JP" dirty="0"/>
              <a:t>APIs </a:t>
            </a:r>
            <a:r>
              <a:rPr kumimoji="1" lang="ja-JP" altLang="en-US" dirty="0"/>
              <a:t>は </a:t>
            </a:r>
            <a:r>
              <a:rPr kumimoji="1" lang="en-US" altLang="ja-JP" dirty="0"/>
              <a:t>Windows 10 API </a:t>
            </a:r>
            <a:r>
              <a:rPr kumimoji="1" lang="ja-JP" altLang="en-US" dirty="0"/>
              <a:t>に追加されている</a:t>
            </a:r>
            <a:endParaRPr kumimoji="1" lang="en-US" altLang="ja-JP" dirty="0"/>
          </a:p>
          <a:p>
            <a:r>
              <a:rPr kumimoji="1" lang="en-US" altLang="ja-JP" dirty="0"/>
              <a:t>Windows 7 </a:t>
            </a:r>
            <a:r>
              <a:rPr kumimoji="1" lang="ja-JP" altLang="en-US" dirty="0" err="1"/>
              <a:t>のころ</a:t>
            </a:r>
            <a:r>
              <a:rPr kumimoji="1" lang="ja-JP" altLang="en-US" dirty="0"/>
              <a:t>でも出来ることなら </a:t>
            </a:r>
            <a:r>
              <a:rPr kumimoji="1" lang="en-US" altLang="ja-JP" dirty="0"/>
              <a:t>WPF, WinForms </a:t>
            </a:r>
            <a:r>
              <a:rPr kumimoji="1" lang="ja-JP" altLang="en-US" dirty="0"/>
              <a:t>でも </a:t>
            </a:r>
            <a:r>
              <a:rPr kumimoji="1" lang="en-US" altLang="ja-JP" dirty="0"/>
              <a:t>OK </a:t>
            </a:r>
            <a:r>
              <a:rPr kumimoji="1" lang="ja-JP" altLang="en-US" dirty="0"/>
              <a:t>だと思う。</a:t>
            </a:r>
            <a:endParaRPr kumimoji="1" lang="en-US" altLang="ja-JP" dirty="0"/>
          </a:p>
          <a:p>
            <a:r>
              <a:rPr kumimoji="1" lang="ja-JP" altLang="en-US" dirty="0"/>
              <a:t>つまり、最適な開発手法を選択するということは </a:t>
            </a:r>
            <a:r>
              <a:rPr kumimoji="1" lang="en-US" altLang="ja-JP" dirty="0"/>
              <a:t>Windows 10 </a:t>
            </a:r>
            <a:r>
              <a:rPr kumimoji="1" lang="ja-JP" altLang="en-US" dirty="0"/>
              <a:t>で今まで出来なかった何が出来るのか？ということになる</a:t>
            </a:r>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4:32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015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5:31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26024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5/21/2018 2:15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264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daptivecards.io/"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ja-jp/windows/project-rome/android/" TargetMode="External"/><Relationship Id="rId2" Type="http://schemas.openxmlformats.org/officeDocument/2006/relationships/hyperlink" Target="https://docs.microsoft.com/en-us/windows/uwp/launch-resume/connected-apps-and-devices" TargetMode="External"/><Relationship Id="rId1" Type="http://schemas.openxmlformats.org/officeDocument/2006/relationships/slideLayout" Target="../slideLayouts/slideLayout7.xml"/><Relationship Id="rId5" Type="http://schemas.openxmlformats.org/officeDocument/2006/relationships/hyperlink" Target="https://docs.microsoft.com/ja-jp/windows/project-rome/msgraph/" TargetMode="External"/><Relationship Id="rId4" Type="http://schemas.openxmlformats.org/officeDocument/2006/relationships/hyperlink" Target="https://docs.microsoft.com/ja-jp/windows/project-rome/io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runceel/decode2018" TargetMode="External"/><Relationship Id="rId3" Type="http://schemas.openxmlformats.org/officeDocument/2006/relationships/hyperlink" Target="https://docs.microsoft.com/ja-jp/windows/uwp/get-started/" TargetMode="External"/><Relationship Id="rId7" Type="http://schemas.openxmlformats.org/officeDocument/2006/relationships/hyperlink" Target="https://aka.ms/wtsinstal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adaptivecards.io/" TargetMode="External"/><Relationship Id="rId5" Type="http://schemas.openxmlformats.org/officeDocument/2006/relationships/hyperlink" Target="https://www.microsoft.com/store/productId/9MSVH128X2ZT" TargetMode="External"/><Relationship Id="rId4" Type="http://schemas.openxmlformats.org/officeDocument/2006/relationships/hyperlink" Target="https://developer.microsoft.com/ja-jp/windows/project-rom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テーブル, 窓, 建物 が含まれている画像&#10;&#10;非常に高い精度で生成された説明">
            <a:extLst>
              <a:ext uri="{FF2B5EF4-FFF2-40B4-BE49-F238E27FC236}">
                <a16:creationId xmlns:a16="http://schemas.microsoft.com/office/drawing/2014/main" id="{647C3CE1-8AB9-4FEE-9783-F5CEE713D7D9}"/>
              </a:ext>
            </a:extLst>
          </p:cNvPr>
          <p:cNvPicPr>
            <a:picLocks noChangeAspect="1"/>
          </p:cNvPicPr>
          <p:nvPr/>
        </p:nvPicPr>
        <p:blipFill>
          <a:blip r:embed="rId2"/>
          <a:stretch>
            <a:fillRect/>
          </a:stretch>
        </p:blipFill>
        <p:spPr>
          <a:xfrm>
            <a:off x="1826073" y="569153"/>
            <a:ext cx="8784328" cy="585621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ネイティブの機能を</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100%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引き出すため</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063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人, ラップトップ, コンピューター が含まれている画像&#10;&#10;非常に高い精度で生成された説明">
            <a:extLst>
              <a:ext uri="{FF2B5EF4-FFF2-40B4-BE49-F238E27FC236}">
                <a16:creationId xmlns:a16="http://schemas.microsoft.com/office/drawing/2014/main" id="{D72B2CE0-01DB-4161-B1F2-B72F23D19405}"/>
              </a:ext>
            </a:extLst>
          </p:cNvPr>
          <p:cNvPicPr>
            <a:picLocks noChangeAspect="1"/>
          </p:cNvPicPr>
          <p:nvPr/>
        </p:nvPicPr>
        <p:blipFill>
          <a:blip r:embed="rId2"/>
          <a:stretch>
            <a:fillRect/>
          </a:stretch>
        </p:blipFill>
        <p:spPr>
          <a:xfrm>
            <a:off x="1274072" y="529811"/>
            <a:ext cx="9888330" cy="593490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アプリ以上の</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ユーザーエクスペリエンスの提供</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18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1851"/>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5084750" y="5058426"/>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496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029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5F612421-F7D2-4C22-BDF7-8C5728AD9339}"/>
              </a:ext>
            </a:extLst>
          </p:cNvPr>
          <p:cNvSpPr/>
          <p:nvPr/>
        </p:nvSpPr>
        <p:spPr bwMode="auto">
          <a:xfrm>
            <a:off x="0" y="0"/>
            <a:ext cx="12436475" cy="6994525"/>
          </a:xfrm>
          <a:prstGeom prst="rect">
            <a:avLst/>
          </a:prstGeom>
          <a:solidFill>
            <a:srgbClr val="505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1" y="1744819"/>
            <a:ext cx="12436475" cy="350488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テキスト ボックス 2">
            <a:extLst>
              <a:ext uri="{FF2B5EF4-FFF2-40B4-BE49-F238E27FC236}">
                <a16:creationId xmlns:a16="http://schemas.microsoft.com/office/drawing/2014/main" id="{6D854DF6-5DDA-4096-BE19-34D273939157}"/>
              </a:ext>
            </a:extLst>
          </p:cNvPr>
          <p:cNvSpPr txBox="1"/>
          <p:nvPr/>
        </p:nvSpPr>
        <p:spPr>
          <a:xfrm>
            <a:off x="4170784" y="3962790"/>
            <a:ext cx="3586559" cy="1126462"/>
          </a:xfrm>
          <a:prstGeom prst="rect">
            <a:avLst/>
          </a:prstGeom>
          <a:noFill/>
        </p:spPr>
        <p:txBody>
          <a:bodyPr wrap="none" lIns="182880" tIns="146304" rIns="182880" bIns="146304" rtlCol="0">
            <a:spAutoFit/>
          </a:bodyPr>
          <a:lstStyle/>
          <a:p>
            <a:pPr>
              <a:lnSpc>
                <a:spcPct val="90000"/>
              </a:lnSpc>
              <a:spcAft>
                <a:spcPts val="600"/>
              </a:spcAft>
            </a:pPr>
            <a:r>
              <a:rPr kumimoji="1" lang="ja-JP" altLang="en-US" sz="6000" dirty="0">
                <a:solidFill>
                  <a:schemeClr val="bg1"/>
                </a:solidFill>
              </a:rPr>
              <a:t>（</a:t>
            </a:r>
            <a:r>
              <a:rPr kumimoji="1" lang="en-US" altLang="ja-JP" sz="6000" dirty="0">
                <a:solidFill>
                  <a:schemeClr val="bg1"/>
                </a:solidFill>
              </a:rPr>
              <a:t>UWP</a:t>
            </a:r>
            <a:r>
              <a:rPr kumimoji="1" lang="ja-JP" altLang="en-US" sz="6000" dirty="0">
                <a:solidFill>
                  <a:schemeClr val="bg1"/>
                </a:solidFill>
              </a:rPr>
              <a:t>）</a:t>
            </a:r>
          </a:p>
        </p:txBody>
      </p:sp>
    </p:spTree>
    <p:extLst>
      <p:ext uri="{BB962C8B-B14F-4D97-AF65-F5344CB8AC3E}">
        <p14:creationId xmlns:p14="http://schemas.microsoft.com/office/powerpoint/2010/main" val="368764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82B27A-C8EE-4506-8D10-27D6F2B993E6}"/>
              </a:ext>
            </a:extLst>
          </p:cNvPr>
          <p:cNvSpPr>
            <a:spLocks noGrp="1"/>
          </p:cNvSpPr>
          <p:nvPr>
            <p:ph type="title"/>
          </p:nvPr>
        </p:nvSpPr>
        <p:spPr/>
        <p:txBody>
          <a:bodyPr/>
          <a:lstStyle/>
          <a:p>
            <a:r>
              <a:rPr kumimoji="1" lang="en-US" altLang="ja-JP" dirty="0"/>
              <a:t>UWP </a:t>
            </a:r>
            <a:r>
              <a:rPr kumimoji="1" lang="ja-JP" altLang="en-US" dirty="0"/>
              <a:t>の開発方法</a:t>
            </a:r>
          </a:p>
        </p:txBody>
      </p:sp>
      <p:sp>
        <p:nvSpPr>
          <p:cNvPr id="4" name="正方形/長方形 3">
            <a:extLst>
              <a:ext uri="{FF2B5EF4-FFF2-40B4-BE49-F238E27FC236}">
                <a16:creationId xmlns:a16="http://schemas.microsoft.com/office/drawing/2014/main" id="{E79DD35C-4889-4D55-8B4A-17CBCF1AC334}"/>
              </a:ext>
            </a:extLst>
          </p:cNvPr>
          <p:cNvSpPr/>
          <p:nvPr/>
        </p:nvSpPr>
        <p:spPr bwMode="auto">
          <a:xfrm>
            <a:off x="1432534" y="1625737"/>
            <a:ext cx="5751309" cy="32944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様々な言語</a:t>
            </a:r>
          </a:p>
        </p:txBody>
      </p:sp>
      <p:sp>
        <p:nvSpPr>
          <p:cNvPr id="5" name="正方形/長方形 4">
            <a:extLst>
              <a:ext uri="{FF2B5EF4-FFF2-40B4-BE49-F238E27FC236}">
                <a16:creationId xmlns:a16="http://schemas.microsoft.com/office/drawing/2014/main" id="{91348100-B847-4B51-989B-0EA464E7C6FD}"/>
              </a:ext>
            </a:extLst>
          </p:cNvPr>
          <p:cNvSpPr/>
          <p:nvPr/>
        </p:nvSpPr>
        <p:spPr bwMode="auto">
          <a:xfrm>
            <a:off x="1691939" y="2378179"/>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A253BE46-C910-4416-A171-F84D4DFD038C}"/>
              </a:ext>
            </a:extLst>
          </p:cNvPr>
          <p:cNvSpPr/>
          <p:nvPr/>
        </p:nvSpPr>
        <p:spPr bwMode="auto">
          <a:xfrm>
            <a:off x="4548628"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161CB307-26DC-4A5A-9F11-9BF5D3231F92}"/>
              </a:ext>
            </a:extLst>
          </p:cNvPr>
          <p:cNvSpPr/>
          <p:nvPr/>
        </p:nvSpPr>
        <p:spPr bwMode="auto">
          <a:xfrm>
            <a:off x="2012952" y="3578094"/>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0786B51C-0040-48AB-A167-88A4B49AEBEB}"/>
              </a:ext>
            </a:extLst>
          </p:cNvPr>
          <p:cNvSpPr/>
          <p:nvPr/>
        </p:nvSpPr>
        <p:spPr bwMode="auto">
          <a:xfrm>
            <a:off x="8650037"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16">
            <a:extLst>
              <a:ext uri="{FF2B5EF4-FFF2-40B4-BE49-F238E27FC236}">
                <a16:creationId xmlns:a16="http://schemas.microsoft.com/office/drawing/2014/main" id="{909A977E-E5FE-4F93-8BA4-9791654C69C5}"/>
              </a:ext>
            </a:extLst>
          </p:cNvPr>
          <p:cNvGrpSpPr/>
          <p:nvPr/>
        </p:nvGrpSpPr>
        <p:grpSpPr>
          <a:xfrm>
            <a:off x="7591878" y="3080435"/>
            <a:ext cx="650124" cy="631812"/>
            <a:chOff x="9583544" y="2642839"/>
            <a:chExt cx="637478" cy="719254"/>
          </a:xfrm>
        </p:grpSpPr>
        <p:cxnSp>
          <p:nvCxnSpPr>
            <p:cNvPr id="10" name="Straight Connector 13">
              <a:extLst>
                <a:ext uri="{FF2B5EF4-FFF2-40B4-BE49-F238E27FC236}">
                  <a16:creationId xmlns:a16="http://schemas.microsoft.com/office/drawing/2014/main" id="{91BDEAF2-7716-4F55-8EE4-B041FC448971}"/>
                </a:ext>
              </a:extLst>
            </p:cNvPr>
            <p:cNvCxnSpPr/>
            <p:nvPr/>
          </p:nvCxnSpPr>
          <p:spPr>
            <a:xfrm>
              <a:off x="9902283" y="2642839"/>
              <a:ext cx="0" cy="719254"/>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BA80FF24-CF31-4ABE-A366-E40A38EC7D8E}"/>
                </a:ext>
              </a:extLst>
            </p:cNvPr>
            <p:cNvCxnSpPr>
              <a:cxnSpLocks/>
            </p:cNvCxnSpPr>
            <p:nvPr/>
          </p:nvCxnSpPr>
          <p:spPr>
            <a:xfrm flipH="1">
              <a:off x="9583544" y="3002466"/>
              <a:ext cx="637478" cy="0"/>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A5DDD6E9-2FEA-4663-B36E-C873D715EC05}"/>
              </a:ext>
            </a:extLst>
          </p:cNvPr>
          <p:cNvSpPr/>
          <p:nvPr/>
        </p:nvSpPr>
        <p:spPr bwMode="auto">
          <a:xfrm>
            <a:off x="274638" y="5163533"/>
            <a:ext cx="11992951" cy="1018162"/>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9897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31D57D-2627-4DB8-838D-E5CE5A05F38F}"/>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4" name="テキスト プレースホルダー 3">
            <a:extLst>
              <a:ext uri="{FF2B5EF4-FFF2-40B4-BE49-F238E27FC236}">
                <a16:creationId xmlns:a16="http://schemas.microsoft.com/office/drawing/2014/main" id="{F2FE1F28-C828-4690-B4ED-FB9AABCD3384}"/>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904185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21948DE-BCC7-4FA6-9869-0DD31B43DBA7}"/>
              </a:ext>
            </a:extLst>
          </p:cNvPr>
          <p:cNvSpPr>
            <a:spLocks noGrp="1"/>
          </p:cNvSpPr>
          <p:nvPr>
            <p:ph type="body" sz="quarter" idx="10"/>
          </p:nvPr>
        </p:nvSpPr>
        <p:spPr>
          <a:xfrm>
            <a:off x="274638" y="1212850"/>
            <a:ext cx="11887200" cy="2185214"/>
          </a:xfrm>
        </p:spPr>
        <p:txBody>
          <a:bodyPr/>
          <a:lstStyle/>
          <a:p>
            <a:r>
              <a:rPr kumimoji="1" lang="ja-JP" altLang="en-US" dirty="0"/>
              <a:t>最近 </a:t>
            </a:r>
            <a:r>
              <a:rPr kumimoji="1" lang="en-US" altLang="ja-JP" dirty="0"/>
              <a:t>Web </a:t>
            </a:r>
            <a:r>
              <a:rPr kumimoji="1" lang="ja-JP" altLang="en-US" dirty="0"/>
              <a:t>アプリで出来ることが増えてきて肩身が狭い</a:t>
            </a:r>
            <a:endParaRPr kumimoji="1" lang="en-US" altLang="ja-JP" dirty="0"/>
          </a:p>
          <a:p>
            <a:r>
              <a:rPr kumimoji="1" lang="ja-JP" altLang="en-US" dirty="0"/>
              <a:t>デスクトップアプリ開発は色々な選択肢がある</a:t>
            </a:r>
            <a:endParaRPr kumimoji="1" lang="en-US" altLang="ja-JP" dirty="0"/>
          </a:p>
          <a:p>
            <a:r>
              <a:rPr lang="en-US" altLang="ja-JP" dirty="0"/>
              <a:t>UWP </a:t>
            </a:r>
            <a:r>
              <a:rPr lang="ja-JP" altLang="en-US" dirty="0"/>
              <a:t>が </a:t>
            </a:r>
            <a:r>
              <a:rPr lang="en-US" altLang="ja-JP" dirty="0"/>
              <a:t>Windows 10 </a:t>
            </a:r>
            <a:r>
              <a:rPr lang="ja-JP" altLang="en-US" dirty="0"/>
              <a:t>のフル機能を使える</a:t>
            </a:r>
            <a:endParaRPr kumimoji="1" lang="ja-JP" altLang="en-US" dirty="0"/>
          </a:p>
        </p:txBody>
      </p:sp>
      <p:sp>
        <p:nvSpPr>
          <p:cNvPr id="4" name="タイトル 3">
            <a:extLst>
              <a:ext uri="{FF2B5EF4-FFF2-40B4-BE49-F238E27FC236}">
                <a16:creationId xmlns:a16="http://schemas.microsoft.com/office/drawing/2014/main" id="{34E2BC23-93BA-4BFF-8F37-08396D3C5867}"/>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9728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9A2371F-1135-4348-97FE-7BF200F951FB}"/>
              </a:ext>
            </a:extLst>
          </p:cNvPr>
          <p:cNvSpPr>
            <a:spLocks noGrp="1"/>
          </p:cNvSpPr>
          <p:nvPr>
            <p:ph type="title"/>
          </p:nvPr>
        </p:nvSpPr>
        <p:spPr/>
        <p:txBody>
          <a:bodyPr/>
          <a:lstStyle/>
          <a:p>
            <a:r>
              <a:rPr kumimoji="1" lang="en-US" altLang="ja-JP" dirty="0"/>
              <a:t>UWP </a:t>
            </a:r>
            <a:r>
              <a:rPr kumimoji="1" lang="ja-JP" altLang="en-US" dirty="0"/>
              <a:t>のコントロール</a:t>
            </a:r>
          </a:p>
        </p:txBody>
      </p:sp>
    </p:spTree>
    <p:extLst>
      <p:ext uri="{BB962C8B-B14F-4D97-AF65-F5344CB8AC3E}">
        <p14:creationId xmlns:p14="http://schemas.microsoft.com/office/powerpoint/2010/main" val="1730093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0820D8D9-CF00-464A-950B-E4DD0A29FFB7}"/>
              </a:ext>
            </a:extLst>
          </p:cNvPr>
          <p:cNvSpPr>
            <a:spLocks noGrp="1"/>
          </p:cNvSpPr>
          <p:nvPr>
            <p:ph type="body" sz="quarter" idx="10"/>
          </p:nvPr>
        </p:nvSpPr>
        <p:spPr>
          <a:xfrm>
            <a:off x="274637" y="1866046"/>
            <a:ext cx="11887200" cy="3262432"/>
          </a:xfrm>
        </p:spPr>
        <p:txBody>
          <a:bodyPr/>
          <a:lstStyle/>
          <a:p>
            <a:pPr marL="0" indent="0">
              <a:buNone/>
            </a:pPr>
            <a:r>
              <a:rPr kumimoji="1" lang="ja-JP" altLang="en-US" dirty="0"/>
              <a:t>アプリバー</a:t>
            </a:r>
            <a:r>
              <a:rPr lang="ja-JP" altLang="en-US" dirty="0"/>
              <a:t>・コマンドバー、ボタン類、コレクション・データコントロール、フライアウト、画像系、インク、レイアウトパネル、メディア系コントロール、ナビゲーションコントロール、プログレスコントロール、テキスト系コントロール、選択系コントロール、</a:t>
            </a:r>
            <a:r>
              <a:rPr lang="en-US" altLang="ja-JP" dirty="0"/>
              <a:t>etc...</a:t>
            </a:r>
          </a:p>
        </p:txBody>
      </p:sp>
      <p:sp>
        <p:nvSpPr>
          <p:cNvPr id="6" name="タイトル 5">
            <a:extLst>
              <a:ext uri="{FF2B5EF4-FFF2-40B4-BE49-F238E27FC236}">
                <a16:creationId xmlns:a16="http://schemas.microsoft.com/office/drawing/2014/main" id="{DD0E14EF-C623-4231-B6E3-07C88893DEB3}"/>
              </a:ext>
            </a:extLst>
          </p:cNvPr>
          <p:cNvSpPr>
            <a:spLocks noGrp="1"/>
          </p:cNvSpPr>
          <p:nvPr>
            <p:ph type="title"/>
          </p:nvPr>
        </p:nvSpPr>
        <p:spPr/>
        <p:txBody>
          <a:bodyPr/>
          <a:lstStyle/>
          <a:p>
            <a:r>
              <a:rPr kumimoji="1" lang="ja-JP" altLang="en-US" dirty="0"/>
              <a:t>マウス・タッチ・ペンに対応した各種コントロール</a:t>
            </a:r>
          </a:p>
        </p:txBody>
      </p:sp>
    </p:spTree>
    <p:extLst>
      <p:ext uri="{BB962C8B-B14F-4D97-AF65-F5344CB8AC3E}">
        <p14:creationId xmlns:p14="http://schemas.microsoft.com/office/powerpoint/2010/main" val="1567774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7176B-263D-4F6D-ADEA-459C7307ABE6}"/>
              </a:ext>
            </a:extLst>
          </p:cNvPr>
          <p:cNvSpPr>
            <a:spLocks noGrp="1"/>
          </p:cNvSpPr>
          <p:nvPr>
            <p:ph type="title"/>
          </p:nvPr>
        </p:nvSpPr>
        <p:spPr/>
        <p:txBody>
          <a:bodyPr/>
          <a:lstStyle/>
          <a:p>
            <a:r>
              <a:rPr lang="en-US" altLang="ja-JP" dirty="0" err="1"/>
              <a:t>InkCanvas</a:t>
            </a:r>
            <a:r>
              <a:rPr lang="ja-JP" altLang="en-US" dirty="0"/>
              <a:t> </a:t>
            </a:r>
            <a:r>
              <a:rPr lang="en-US" altLang="ja-JP" dirty="0"/>
              <a:t>/</a:t>
            </a:r>
            <a:r>
              <a:rPr lang="ja-JP" altLang="en-US" dirty="0"/>
              <a:t> </a:t>
            </a:r>
            <a:r>
              <a:rPr lang="en-US" altLang="ja-JP" dirty="0" err="1"/>
              <a:t>InkToolbar</a:t>
            </a:r>
            <a:endParaRPr kumimoji="1" lang="ja-JP" altLang="en-US" dirty="0"/>
          </a:p>
        </p:txBody>
      </p:sp>
      <p:pic>
        <p:nvPicPr>
          <p:cNvPr id="3" name="図 2">
            <a:extLst>
              <a:ext uri="{FF2B5EF4-FFF2-40B4-BE49-F238E27FC236}">
                <a16:creationId xmlns:a16="http://schemas.microsoft.com/office/drawing/2014/main" id="{BDBCB01F-D552-4935-A399-9E948F05F481}"/>
              </a:ext>
            </a:extLst>
          </p:cNvPr>
          <p:cNvPicPr>
            <a:picLocks noChangeAspect="1"/>
          </p:cNvPicPr>
          <p:nvPr/>
        </p:nvPicPr>
        <p:blipFill>
          <a:blip r:embed="rId2"/>
          <a:stretch>
            <a:fillRect/>
          </a:stretch>
        </p:blipFill>
        <p:spPr>
          <a:xfrm>
            <a:off x="-1" y="1041457"/>
            <a:ext cx="12436475" cy="5511457"/>
          </a:xfrm>
          <a:prstGeom prst="rect">
            <a:avLst/>
          </a:prstGeom>
        </p:spPr>
      </p:pic>
    </p:spTree>
    <p:extLst>
      <p:ext uri="{BB962C8B-B14F-4D97-AF65-F5344CB8AC3E}">
        <p14:creationId xmlns:p14="http://schemas.microsoft.com/office/powerpoint/2010/main" val="4202560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3"/>
          <a:stretch>
            <a:fillRect/>
          </a:stretch>
        </p:blipFill>
        <p:spPr>
          <a:xfrm>
            <a:off x="8863427" y="1456566"/>
            <a:ext cx="3300776" cy="449550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229201" y="1456566"/>
            <a:ext cx="8550731"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r>
              <a:rPr kumimoji="1" lang="ja-JP" altLang="en-US" sz="2800" dirty="0">
                <a:gradFill>
                  <a:gsLst>
                    <a:gs pos="0">
                      <a:srgbClr val="FFFFFF"/>
                    </a:gs>
                    <a:gs pos="100000">
                      <a:srgbClr val="FFFFFF"/>
                    </a:gs>
                  </a:gsLst>
                  <a:lin ang="5400000" scaled="0"/>
                </a:gradFill>
                <a:latin typeface="+mn-ea"/>
                <a:cs typeface="Segoe UI" pitchFamily="34" charset="0"/>
              </a:rPr>
              <a:t>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InkCanvas</a:t>
            </a:r>
            <a:r>
              <a:rPr kumimoji="1" lang="en-US" altLang="ja-JP" dirty="0"/>
              <a:t> / </a:t>
            </a:r>
            <a:r>
              <a:rPr kumimoji="1" lang="en-US" altLang="ja-JP" dirty="0" err="1"/>
              <a:t>InkToolbar</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5026617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E753A-6DB3-47AC-BFCC-475F99473D4F}"/>
              </a:ext>
            </a:extLst>
          </p:cNvPr>
          <p:cNvSpPr>
            <a:spLocks noGrp="1"/>
          </p:cNvSpPr>
          <p:nvPr>
            <p:ph type="title"/>
          </p:nvPr>
        </p:nvSpPr>
        <p:spPr/>
        <p:txBody>
          <a:bodyPr/>
          <a:lstStyle/>
          <a:p>
            <a:r>
              <a:rPr kumimoji="1" lang="en-US" altLang="ja-JP" dirty="0"/>
              <a:t>DataGrid (Coming soon)</a:t>
            </a:r>
            <a:endParaRPr kumimoji="1" lang="ja-JP" altLang="en-US" dirty="0"/>
          </a:p>
        </p:txBody>
      </p:sp>
      <p:pic>
        <p:nvPicPr>
          <p:cNvPr id="3" name="図 2">
            <a:extLst>
              <a:ext uri="{FF2B5EF4-FFF2-40B4-BE49-F238E27FC236}">
                <a16:creationId xmlns:a16="http://schemas.microsoft.com/office/drawing/2014/main" id="{E5F42E3F-38EA-4E55-BC0F-140D729BCC3C}"/>
              </a:ext>
            </a:extLst>
          </p:cNvPr>
          <p:cNvPicPr>
            <a:picLocks noChangeAspect="1"/>
          </p:cNvPicPr>
          <p:nvPr/>
        </p:nvPicPr>
        <p:blipFill>
          <a:blip r:embed="rId2"/>
          <a:stretch>
            <a:fillRect/>
          </a:stretch>
        </p:blipFill>
        <p:spPr>
          <a:xfrm>
            <a:off x="272272" y="1153769"/>
            <a:ext cx="7429500" cy="2828925"/>
          </a:xfrm>
          <a:prstGeom prst="rect">
            <a:avLst/>
          </a:prstGeom>
          <a:ln>
            <a:noFill/>
          </a:ln>
          <a:effectLst>
            <a:outerShdw blurRad="292100" dist="139700" dir="2700000" algn="tl" rotWithShape="0">
              <a:srgbClr val="333333">
                <a:alpha val="65000"/>
              </a:srgbClr>
            </a:outerShdw>
          </a:effectLst>
        </p:spPr>
      </p:pic>
      <p:pic>
        <p:nvPicPr>
          <p:cNvPr id="4" name="図 3">
            <a:extLst>
              <a:ext uri="{FF2B5EF4-FFF2-40B4-BE49-F238E27FC236}">
                <a16:creationId xmlns:a16="http://schemas.microsoft.com/office/drawing/2014/main" id="{DE7A36AE-FE00-40F1-B756-EE18E7870325}"/>
              </a:ext>
            </a:extLst>
          </p:cNvPr>
          <p:cNvPicPr>
            <a:picLocks noChangeAspect="1"/>
          </p:cNvPicPr>
          <p:nvPr/>
        </p:nvPicPr>
        <p:blipFill>
          <a:blip r:embed="rId3"/>
          <a:stretch>
            <a:fillRect/>
          </a:stretch>
        </p:blipFill>
        <p:spPr>
          <a:xfrm>
            <a:off x="5676594" y="2394177"/>
            <a:ext cx="6578127" cy="4031755"/>
          </a:xfrm>
          <a:prstGeom prst="rect">
            <a:avLst/>
          </a:prstGeom>
        </p:spPr>
      </p:pic>
      <p:sp>
        <p:nvSpPr>
          <p:cNvPr id="5" name="正方形/長方形 4">
            <a:extLst>
              <a:ext uri="{FF2B5EF4-FFF2-40B4-BE49-F238E27FC236}">
                <a16:creationId xmlns:a16="http://schemas.microsoft.com/office/drawing/2014/main" id="{50E24BF5-AA7F-4450-A079-2A9D8038F4D0}"/>
              </a:ext>
            </a:extLst>
          </p:cNvPr>
          <p:cNvSpPr/>
          <p:nvPr/>
        </p:nvSpPr>
        <p:spPr bwMode="auto">
          <a:xfrm>
            <a:off x="274638" y="4294022"/>
            <a:ext cx="5292229" cy="213191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と</a:t>
            </a:r>
            <a:endParaRPr kumimoji="1" lang="en-US" altLang="ja-JP"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ほぼ同じ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API</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214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DataGrid</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02477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lang="ja-JP" altLang="en-US" dirty="0"/>
              <a:t>その他のコントロールの確認</a:t>
            </a:r>
            <a:endParaRPr kumimoji="1" lang="ja-JP" altLang="en-US" dirty="0"/>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44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XAML Controls Gallery</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662789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r>
              <a:rPr kumimoji="1" lang="ja-JP" altLang="en-US" dirty="0"/>
              <a:t>（</a:t>
            </a:r>
            <a:r>
              <a:rPr kumimoji="1" lang="en-US" altLang="ja-JP" dirty="0"/>
              <a:t>Coming soon</a:t>
            </a:r>
            <a:r>
              <a:rPr kumimoji="1" lang="ja-JP" altLang="en-US" dirty="0"/>
              <a:t>）</a:t>
            </a:r>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68F18C2-0808-43D7-83CC-072237080BFC}"/>
              </a:ext>
            </a:extLst>
          </p:cNvPr>
          <p:cNvSpPr>
            <a:spLocks noGrp="1"/>
          </p:cNvSpPr>
          <p:nvPr>
            <p:ph type="title"/>
          </p:nvPr>
        </p:nvSpPr>
        <p:spPr/>
        <p:txBody>
          <a:bodyPr/>
          <a:lstStyle/>
          <a:p>
            <a:r>
              <a:rPr lang="ja-JP" altLang="en-US" dirty="0"/>
              <a:t>まとめ</a:t>
            </a:r>
            <a:endParaRPr kumimoji="1" lang="ja-JP" altLang="en-US" dirty="0"/>
          </a:p>
        </p:txBody>
      </p:sp>
      <p:sp>
        <p:nvSpPr>
          <p:cNvPr id="5" name="テキスト プレースホルダー 4">
            <a:extLst>
              <a:ext uri="{FF2B5EF4-FFF2-40B4-BE49-F238E27FC236}">
                <a16:creationId xmlns:a16="http://schemas.microsoft.com/office/drawing/2014/main" id="{2365C8D2-B369-4C4F-85C3-718653A41FB7}"/>
              </a:ext>
            </a:extLst>
          </p:cNvPr>
          <p:cNvSpPr>
            <a:spLocks noGrp="1"/>
          </p:cNvSpPr>
          <p:nvPr>
            <p:ph type="body" sz="quarter" idx="10"/>
          </p:nvPr>
        </p:nvSpPr>
        <p:spPr>
          <a:xfrm>
            <a:off x="274638" y="1212850"/>
            <a:ext cx="11887200" cy="2631490"/>
          </a:xfrm>
        </p:spPr>
        <p:txBody>
          <a:bodyPr/>
          <a:lstStyle/>
          <a:p>
            <a:r>
              <a:rPr kumimoji="1" lang="en-US" altLang="ja-JP" sz="3600" dirty="0"/>
              <a:t>Windows</a:t>
            </a:r>
            <a:r>
              <a:rPr kumimoji="1" lang="ja-JP" altLang="en-US" sz="3600" dirty="0"/>
              <a:t> </a:t>
            </a:r>
            <a:r>
              <a:rPr kumimoji="1" lang="en-US" altLang="ja-JP" sz="3600" dirty="0"/>
              <a:t>10 </a:t>
            </a:r>
            <a:r>
              <a:rPr kumimoji="1" lang="ja-JP" altLang="en-US" sz="3600" dirty="0"/>
              <a:t>の標準アプリと比べて違和感ないコントロール</a:t>
            </a:r>
            <a:endParaRPr kumimoji="1" lang="en-US" altLang="ja-JP" sz="3600" dirty="0"/>
          </a:p>
          <a:p>
            <a:pPr marL="571500" indent="-571500">
              <a:buFont typeface="Arial" panose="020B0604020202020204" pitchFamily="34" charset="0"/>
              <a:buChar char="•"/>
            </a:pPr>
            <a:r>
              <a:rPr lang="en-US" altLang="ja-JP" sz="3600" dirty="0" err="1"/>
              <a:t>InkControl</a:t>
            </a:r>
            <a:r>
              <a:rPr lang="en-US" altLang="ja-JP" sz="3600" dirty="0"/>
              <a:t> / </a:t>
            </a:r>
            <a:r>
              <a:rPr lang="en-US" altLang="ja-JP" sz="3600" dirty="0" err="1"/>
              <a:t>InkToolbar</a:t>
            </a:r>
            <a:endParaRPr lang="en-US" altLang="ja-JP" sz="3600" dirty="0"/>
          </a:p>
          <a:p>
            <a:pPr marL="571500" indent="-571500">
              <a:buFont typeface="Arial" panose="020B0604020202020204" pitchFamily="34" charset="0"/>
              <a:buChar char="•"/>
            </a:pPr>
            <a:r>
              <a:rPr kumimoji="1" lang="en-US" altLang="ja-JP" sz="3600" dirty="0"/>
              <a:t>DataGrid(Preview)</a:t>
            </a:r>
          </a:p>
          <a:p>
            <a:pPr marL="571500" indent="-571500">
              <a:buFont typeface="Arial" panose="020B0604020202020204" pitchFamily="34" charset="0"/>
              <a:buChar char="•"/>
            </a:pPr>
            <a:r>
              <a:rPr kumimoji="1" lang="en-US" altLang="ja-JP" sz="3600" dirty="0"/>
              <a:t>XAML Controls Gallery</a:t>
            </a:r>
            <a:endParaRPr kumimoji="1" lang="ja-JP" altLang="en-US" sz="3600" dirty="0"/>
          </a:p>
        </p:txBody>
      </p:sp>
    </p:spTree>
    <p:extLst>
      <p:ext uri="{BB962C8B-B14F-4D97-AF65-F5344CB8AC3E}">
        <p14:creationId xmlns:p14="http://schemas.microsoft.com/office/powerpoint/2010/main" val="3691764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93920F-35FD-472D-9AB4-B7E2404AAFF8}"/>
              </a:ext>
            </a:extLst>
          </p:cNvPr>
          <p:cNvSpPr>
            <a:spLocks noGrp="1"/>
          </p:cNvSpPr>
          <p:nvPr>
            <p:ph type="title"/>
          </p:nvPr>
        </p:nvSpPr>
        <p:spPr/>
        <p:txBody>
          <a:bodyPr/>
          <a:lstStyle/>
          <a:p>
            <a:r>
              <a:rPr kumimoji="1" lang="ja-JP" altLang="en-US" dirty="0"/>
              <a:t>見た目以外の機能</a:t>
            </a:r>
          </a:p>
        </p:txBody>
      </p:sp>
    </p:spTree>
    <p:extLst>
      <p:ext uri="{BB962C8B-B14F-4D97-AF65-F5344CB8AC3E}">
        <p14:creationId xmlns:p14="http://schemas.microsoft.com/office/powerpoint/2010/main" val="468727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8DE22BC-C649-44D0-A9C2-79DEF47E7866}"/>
              </a:ext>
            </a:extLst>
          </p:cNvPr>
          <p:cNvSpPr>
            <a:spLocks noGrp="1"/>
          </p:cNvSpPr>
          <p:nvPr>
            <p:ph type="body" sz="quarter" idx="10"/>
          </p:nvPr>
        </p:nvSpPr>
        <p:spPr>
          <a:xfrm>
            <a:off x="274638" y="1212850"/>
            <a:ext cx="11887200" cy="1415772"/>
          </a:xfrm>
        </p:spPr>
        <p:txBody>
          <a:bodyPr/>
          <a:lstStyle/>
          <a:p>
            <a:r>
              <a:rPr lang="en-US" altLang="ja-JP" dirty="0"/>
              <a:t>Windows</a:t>
            </a:r>
            <a:r>
              <a:rPr lang="ja-JP" altLang="en-US" dirty="0"/>
              <a:t> </a:t>
            </a:r>
            <a:r>
              <a:rPr lang="en-US" altLang="ja-JP" dirty="0"/>
              <a:t>10</a:t>
            </a:r>
            <a:r>
              <a:rPr lang="ja-JP" altLang="en-US" dirty="0"/>
              <a:t> の新機能は </a:t>
            </a:r>
            <a:r>
              <a:rPr lang="en-US" altLang="ja-JP" dirty="0"/>
              <a:t>Win32API </a:t>
            </a:r>
            <a:r>
              <a:rPr lang="ja-JP" altLang="en-US" dirty="0"/>
              <a:t>や </a:t>
            </a:r>
            <a:br>
              <a:rPr lang="en-US" altLang="ja-JP" dirty="0"/>
            </a:br>
            <a:r>
              <a:rPr lang="en-US" altLang="ja-JP" dirty="0"/>
              <a:t>.NET Framework </a:t>
            </a:r>
            <a:r>
              <a:rPr lang="ja-JP" altLang="en-US" dirty="0"/>
              <a:t>ではなく </a:t>
            </a:r>
            <a:r>
              <a:rPr lang="en-US" altLang="ja-JP" dirty="0"/>
              <a:t>Windows 10 API </a:t>
            </a:r>
            <a:r>
              <a:rPr lang="ja-JP" altLang="en-US" dirty="0"/>
              <a:t>に追加</a:t>
            </a:r>
            <a:endParaRPr kumimoji="1" lang="ja-JP" altLang="en-US" dirty="0"/>
          </a:p>
        </p:txBody>
      </p:sp>
      <p:sp>
        <p:nvSpPr>
          <p:cNvPr id="3" name="タイトル 2">
            <a:extLst>
              <a:ext uri="{FF2B5EF4-FFF2-40B4-BE49-F238E27FC236}">
                <a16:creationId xmlns:a16="http://schemas.microsoft.com/office/drawing/2014/main" id="{FFAE2B24-05BA-46BE-A3F4-BE6AC39ED13D}"/>
              </a:ext>
            </a:extLst>
          </p:cNvPr>
          <p:cNvSpPr>
            <a:spLocks noGrp="1"/>
          </p:cNvSpPr>
          <p:nvPr>
            <p:ph type="title"/>
          </p:nvPr>
        </p:nvSpPr>
        <p:spPr/>
        <p:txBody>
          <a:bodyPr/>
          <a:lstStyle/>
          <a:p>
            <a:r>
              <a:rPr kumimoji="1" lang="en-US" altLang="ja-JP" dirty="0"/>
              <a:t>Windows 10 API</a:t>
            </a:r>
            <a:endParaRPr kumimoji="1" lang="ja-JP" altLang="en-US" dirty="0"/>
          </a:p>
        </p:txBody>
      </p:sp>
      <p:sp>
        <p:nvSpPr>
          <p:cNvPr id="7" name="正方形/長方形 6">
            <a:extLst>
              <a:ext uri="{FF2B5EF4-FFF2-40B4-BE49-F238E27FC236}">
                <a16:creationId xmlns:a16="http://schemas.microsoft.com/office/drawing/2014/main" id="{D572D7D4-CF2D-4A1E-9C0E-BB4F377B6956}"/>
              </a:ext>
            </a:extLst>
          </p:cNvPr>
          <p:cNvSpPr/>
          <p:nvPr/>
        </p:nvSpPr>
        <p:spPr bwMode="auto">
          <a:xfrm>
            <a:off x="272271"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BLE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34D3A202-5B46-4235-85F2-F115D66D37D6}"/>
              </a:ext>
            </a:extLst>
          </p:cNvPr>
          <p:cNvSpPr/>
          <p:nvPr/>
        </p:nvSpPr>
        <p:spPr bwMode="auto">
          <a:xfrm>
            <a:off x="327759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プリント</a:t>
            </a:r>
          </a:p>
        </p:txBody>
      </p:sp>
      <p:sp>
        <p:nvSpPr>
          <p:cNvPr id="9" name="正方形/長方形 8">
            <a:extLst>
              <a:ext uri="{FF2B5EF4-FFF2-40B4-BE49-F238E27FC236}">
                <a16:creationId xmlns:a16="http://schemas.microsoft.com/office/drawing/2014/main" id="{66744D7F-5335-440D-9A83-740A1F95EC35}"/>
              </a:ext>
            </a:extLst>
          </p:cNvPr>
          <p:cNvSpPr/>
          <p:nvPr/>
        </p:nvSpPr>
        <p:spPr bwMode="auto">
          <a:xfrm>
            <a:off x="628292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カメラ</a:t>
            </a:r>
          </a:p>
        </p:txBody>
      </p:sp>
      <p:sp>
        <p:nvSpPr>
          <p:cNvPr id="10" name="正方形/長方形 9">
            <a:extLst>
              <a:ext uri="{FF2B5EF4-FFF2-40B4-BE49-F238E27FC236}">
                <a16:creationId xmlns:a16="http://schemas.microsoft.com/office/drawing/2014/main" id="{A90824E7-ABF8-4E81-AE7A-665494409E23}"/>
              </a:ext>
            </a:extLst>
          </p:cNvPr>
          <p:cNvSpPr/>
          <p:nvPr/>
        </p:nvSpPr>
        <p:spPr bwMode="auto">
          <a:xfrm>
            <a:off x="9278820"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センサー</a:t>
            </a:r>
          </a:p>
        </p:txBody>
      </p:sp>
      <p:sp>
        <p:nvSpPr>
          <p:cNvPr id="11" name="正方形/長方形 10">
            <a:extLst>
              <a:ext uri="{FF2B5EF4-FFF2-40B4-BE49-F238E27FC236}">
                <a16:creationId xmlns:a16="http://schemas.microsoft.com/office/drawing/2014/main" id="{D7057EA3-2CFC-4005-947A-BC892BF587E7}"/>
              </a:ext>
            </a:extLst>
          </p:cNvPr>
          <p:cNvSpPr/>
          <p:nvPr/>
        </p:nvSpPr>
        <p:spPr bwMode="auto">
          <a:xfrm>
            <a:off x="6282929"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タイムライン</a:t>
            </a:r>
          </a:p>
        </p:txBody>
      </p:sp>
      <p:sp>
        <p:nvSpPr>
          <p:cNvPr id="12" name="正方形/長方形 11">
            <a:extLst>
              <a:ext uri="{FF2B5EF4-FFF2-40B4-BE49-F238E27FC236}">
                <a16:creationId xmlns:a16="http://schemas.microsoft.com/office/drawing/2014/main" id="{FE17AE61-48F1-4A91-BE57-E16568E67AFA}"/>
              </a:ext>
            </a:extLst>
          </p:cNvPr>
          <p:cNvSpPr/>
          <p:nvPr/>
        </p:nvSpPr>
        <p:spPr bwMode="auto">
          <a:xfrm>
            <a:off x="9288260"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Project</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Rome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E4080ACB-D8A0-4052-8E3E-75AEB4878F1D}"/>
              </a:ext>
            </a:extLst>
          </p:cNvPr>
          <p:cNvSpPr/>
          <p:nvPr/>
        </p:nvSpPr>
        <p:spPr bwMode="auto">
          <a:xfrm>
            <a:off x="272271"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WebSocket</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78B0FA9B-483F-4259-895F-7B134BFFAEE4}"/>
              </a:ext>
            </a:extLst>
          </p:cNvPr>
          <p:cNvSpPr/>
          <p:nvPr/>
        </p:nvSpPr>
        <p:spPr bwMode="auto">
          <a:xfrm>
            <a:off x="3277598"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VoIP</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57E3D4C1-3FA4-44D8-8CDA-1A1AE333C9F4}"/>
              </a:ext>
            </a:extLst>
          </p:cNvPr>
          <p:cNvSpPr txBox="1"/>
          <p:nvPr/>
        </p:nvSpPr>
        <p:spPr>
          <a:xfrm>
            <a:off x="272271" y="5317780"/>
            <a:ext cx="2226967" cy="7386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3200" dirty="0">
                <a:gradFill>
                  <a:gsLst>
                    <a:gs pos="2917">
                      <a:schemeClr val="tx1"/>
                    </a:gs>
                    <a:gs pos="30000">
                      <a:schemeClr val="tx1"/>
                    </a:gs>
                  </a:gsLst>
                  <a:lin ang="5400000" scaled="0"/>
                </a:gradFill>
              </a:rPr>
              <a:t>etc...</a:t>
            </a:r>
            <a:endParaRPr kumimoji="1" lang="ja-JP" alt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03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09A397B-CB2D-4226-BBD4-F4F5709848A3}"/>
              </a:ext>
            </a:extLst>
          </p:cNvPr>
          <p:cNvPicPr>
            <a:picLocks noChangeAspect="1"/>
          </p:cNvPicPr>
          <p:nvPr/>
        </p:nvPicPr>
        <p:blipFill>
          <a:blip r:embed="rId2"/>
          <a:stretch>
            <a:fillRect/>
          </a:stretch>
        </p:blipFill>
        <p:spPr>
          <a:xfrm>
            <a:off x="272272" y="1461061"/>
            <a:ext cx="3261548" cy="2527926"/>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lang="ja-JP" altLang="en-US" dirty="0"/>
              <a:t>最近追加されている機能の傾向</a:t>
            </a:r>
            <a:endParaRPr kumimoji="1" lang="ja-JP" altLang="en-US" dirty="0"/>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4615889"/>
            <a:ext cx="5724837"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6509819" y="4615890"/>
            <a:ext cx="5724836"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6509819" y="1374558"/>
            <a:ext cx="4243525" cy="2391284"/>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2188290" y="2473427"/>
            <a:ext cx="3808819" cy="2142461"/>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8346643" y="2100617"/>
            <a:ext cx="3888012" cy="2515271"/>
          </a:xfrm>
          <a:prstGeom prst="rect">
            <a:avLst/>
          </a:prstGeom>
        </p:spPr>
      </p:pic>
    </p:spTree>
    <p:extLst>
      <p:ext uri="{BB962C8B-B14F-4D97-AF65-F5344CB8AC3E}">
        <p14:creationId xmlns:p14="http://schemas.microsoft.com/office/powerpoint/2010/main" val="385570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0" y="3035597"/>
            <a:ext cx="12436475" cy="1846659"/>
          </a:xfrm>
        </p:spPr>
        <p:txBody>
          <a:bodyPr/>
          <a:lstStyle/>
          <a:p>
            <a:pPr marL="0" indent="0" algn="ctr">
              <a:buNone/>
            </a:pPr>
            <a:r>
              <a:rPr kumimoji="1" lang="ja-JP" altLang="en-US" sz="5400" dirty="0"/>
              <a:t>最近のデスクトップアプリで出来ることの共有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3715856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D1DA5B8-72CE-4BC4-8930-9378DB897EF0}"/>
              </a:ext>
            </a:extLst>
          </p:cNvPr>
          <p:cNvPicPr>
            <a:picLocks noChangeAspect="1"/>
          </p:cNvPicPr>
          <p:nvPr/>
        </p:nvPicPr>
        <p:blipFill>
          <a:blip r:embed="rId2"/>
          <a:stretch>
            <a:fillRect/>
          </a:stretch>
        </p:blipFill>
        <p:spPr>
          <a:xfrm>
            <a:off x="272272" y="1461061"/>
            <a:ext cx="505941" cy="392139"/>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kumimoji="1" lang="ja-JP" altLang="en-US" dirty="0"/>
              <a:t>今回注目</a:t>
            </a:r>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1992260"/>
            <a:ext cx="956118" cy="3149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1603639" y="5009919"/>
            <a:ext cx="9639824"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1603638" y="1992260"/>
            <a:ext cx="5075139" cy="2859910"/>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410697" y="1532308"/>
            <a:ext cx="817693" cy="459952"/>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6817202" y="1992260"/>
            <a:ext cx="4426260" cy="2863480"/>
          </a:xfrm>
          <a:prstGeom prst="rect">
            <a:avLst/>
          </a:prstGeom>
        </p:spPr>
      </p:pic>
    </p:spTree>
    <p:extLst>
      <p:ext uri="{BB962C8B-B14F-4D97-AF65-F5344CB8AC3E}">
        <p14:creationId xmlns:p14="http://schemas.microsoft.com/office/powerpoint/2010/main" val="316149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91BA6D9-F642-40FB-8C4D-6D8413BC9E68}"/>
              </a:ext>
            </a:extLst>
          </p:cNvPr>
          <p:cNvSpPr>
            <a:spLocks noGrp="1"/>
          </p:cNvSpPr>
          <p:nvPr>
            <p:ph type="title"/>
          </p:nvPr>
        </p:nvSpPr>
        <p:spPr>
          <a:xfrm>
            <a:off x="274638" y="2125662"/>
            <a:ext cx="11887200" cy="1181862"/>
          </a:xfrm>
        </p:spPr>
        <p:txBody>
          <a:bodyPr/>
          <a:lstStyle/>
          <a:p>
            <a:r>
              <a:rPr kumimoji="1" lang="ja-JP" altLang="en-US" dirty="0"/>
              <a:t>デバイス間連携</a:t>
            </a:r>
            <a:endParaRPr kumimoji="1" lang="ja-JP" altLang="en-US" sz="4800" dirty="0"/>
          </a:p>
        </p:txBody>
      </p:sp>
      <p:sp>
        <p:nvSpPr>
          <p:cNvPr id="5" name="テキスト プレースホルダー 4">
            <a:extLst>
              <a:ext uri="{FF2B5EF4-FFF2-40B4-BE49-F238E27FC236}">
                <a16:creationId xmlns:a16="http://schemas.microsoft.com/office/drawing/2014/main" id="{45BA506D-788B-480B-9F14-07A2991E2FD8}"/>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8295426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0D1825-045A-4FC9-B5EC-0AB1C19698BA}"/>
              </a:ext>
            </a:extLst>
          </p:cNvPr>
          <p:cNvSpPr>
            <a:spLocks noGrp="1"/>
          </p:cNvSpPr>
          <p:nvPr>
            <p:ph type="body" sz="quarter" idx="10"/>
          </p:nvPr>
        </p:nvSpPr>
        <p:spPr>
          <a:xfrm>
            <a:off x="274638" y="1212850"/>
            <a:ext cx="11887200" cy="4031873"/>
          </a:xfrm>
        </p:spPr>
        <p:txBody>
          <a:bodyPr/>
          <a:lstStyle/>
          <a:p>
            <a:r>
              <a:rPr lang="ja-JP" altLang="en-US" dirty="0"/>
              <a:t>ユーザーのアクティビティを時系列で確認</a:t>
            </a:r>
            <a:endParaRPr lang="en-US" altLang="ja-JP" dirty="0"/>
          </a:p>
          <a:p>
            <a:r>
              <a:rPr lang="ja-JP" altLang="en-US" dirty="0"/>
              <a:t>レイアウトは </a:t>
            </a:r>
            <a:r>
              <a:rPr lang="en-US" altLang="ja-JP" dirty="0" err="1"/>
              <a:t>AdaptiveCard</a:t>
            </a:r>
            <a:r>
              <a:rPr lang="en-US" altLang="ja-JP" dirty="0"/>
              <a:t> </a:t>
            </a:r>
            <a:r>
              <a:rPr lang="ja-JP" altLang="en-US" dirty="0"/>
              <a:t>で作成</a:t>
            </a:r>
            <a:br>
              <a:rPr lang="en-US" altLang="ja-JP" dirty="0"/>
            </a:br>
            <a:r>
              <a:rPr lang="en-US" altLang="ja-JP" sz="3200" dirty="0">
                <a:hlinkClick r:id="rId2"/>
              </a:rPr>
              <a:t>https://adaptivecards.io/</a:t>
            </a:r>
            <a:endParaRPr lang="en-US" altLang="ja-JP" sz="3200" dirty="0"/>
          </a:p>
          <a:p>
            <a:r>
              <a:rPr kumimoji="1" lang="ja-JP" altLang="en-US" dirty="0"/>
              <a:t>タイムラインをタップすると任意の </a:t>
            </a:r>
            <a:r>
              <a:rPr kumimoji="1" lang="en-US" altLang="ja-JP" dirty="0"/>
              <a:t>URL </a:t>
            </a:r>
            <a:r>
              <a:rPr kumimoji="1" lang="ja-JP" altLang="en-US" dirty="0"/>
              <a:t>を起動</a:t>
            </a:r>
            <a:br>
              <a:rPr kumimoji="1" lang="en-US" altLang="ja-JP" dirty="0"/>
            </a:br>
            <a:r>
              <a:rPr kumimoji="1" lang="ja-JP" altLang="en-US" dirty="0"/>
              <a:t>→ </a:t>
            </a:r>
            <a:r>
              <a:rPr lang="ja-JP" altLang="en-US" dirty="0"/>
              <a:t>アプリがプロトコル（</a:t>
            </a:r>
            <a:r>
              <a:rPr lang="en-US" altLang="ja-JP" dirty="0"/>
              <a:t>my-app:</a:t>
            </a:r>
            <a:r>
              <a:rPr lang="ja-JP" altLang="en-US" dirty="0"/>
              <a:t>～ などで起動する仕組み）に対応していればアプリが起動</a:t>
            </a:r>
            <a:endParaRPr kumimoji="1" lang="ja-JP" altLang="en-US" dirty="0"/>
          </a:p>
        </p:txBody>
      </p:sp>
      <p:sp>
        <p:nvSpPr>
          <p:cNvPr id="3" name="タイトル 2">
            <a:extLst>
              <a:ext uri="{FF2B5EF4-FFF2-40B4-BE49-F238E27FC236}">
                <a16:creationId xmlns:a16="http://schemas.microsoft.com/office/drawing/2014/main" id="{A06F30AD-E831-4C48-81BB-70FD8AC22B4C}"/>
              </a:ext>
            </a:extLst>
          </p:cNvPr>
          <p:cNvSpPr>
            <a:spLocks noGrp="1"/>
          </p:cNvSpPr>
          <p:nvPr>
            <p:ph type="title"/>
          </p:nvPr>
        </p:nvSpPr>
        <p:spPr/>
        <p:txBody>
          <a:bodyPr/>
          <a:lstStyle/>
          <a:p>
            <a:r>
              <a:rPr lang="ja-JP" altLang="en-US" dirty="0"/>
              <a:t>タイムライン</a:t>
            </a:r>
            <a:endParaRPr kumimoji="1" lang="ja-JP" altLang="en-US" dirty="0"/>
          </a:p>
        </p:txBody>
      </p:sp>
    </p:spTree>
    <p:extLst>
      <p:ext uri="{BB962C8B-B14F-4D97-AF65-F5344CB8AC3E}">
        <p14:creationId xmlns:p14="http://schemas.microsoft.com/office/powerpoint/2010/main" val="2250464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E2927FE-1478-43B2-8D76-F82042DF5621}"/>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NuGet </a:t>
            </a:r>
            <a:r>
              <a:rPr kumimoji="1" lang="ja-JP" altLang="en-US" dirty="0"/>
              <a:t>で </a:t>
            </a:r>
            <a:r>
              <a:rPr kumimoji="1" lang="en-US" altLang="ja-JP" dirty="0"/>
              <a:t>JSON </a:t>
            </a:r>
            <a:r>
              <a:rPr kumimoji="1" lang="ja-JP" altLang="en-US" dirty="0"/>
              <a:t>をタイプセーフに組むライブラリや</a:t>
            </a:r>
          </a:p>
        </p:txBody>
      </p:sp>
      <p:sp>
        <p:nvSpPr>
          <p:cNvPr id="2" name="タイトル 1">
            <a:extLst>
              <a:ext uri="{FF2B5EF4-FFF2-40B4-BE49-F238E27FC236}">
                <a16:creationId xmlns:a16="http://schemas.microsoft.com/office/drawing/2014/main" id="{478E6986-9EEE-4C3B-96BF-7921428F39FB}"/>
              </a:ext>
            </a:extLst>
          </p:cNvPr>
          <p:cNvSpPr>
            <a:spLocks noGrp="1"/>
          </p:cNvSpPr>
          <p:nvPr>
            <p:ph type="title"/>
          </p:nvPr>
        </p:nvSpPr>
        <p:spPr/>
        <p:txBody>
          <a:bodyPr/>
          <a:lstStyle/>
          <a:p>
            <a:r>
              <a:rPr kumimoji="1" lang="en-US" altLang="ja-JP" dirty="0" err="1"/>
              <a:t>AdaptiveCards</a:t>
            </a:r>
            <a:endParaRPr kumimoji="1" lang="ja-JP" altLang="en-US" dirty="0"/>
          </a:p>
        </p:txBody>
      </p:sp>
      <p:pic>
        <p:nvPicPr>
          <p:cNvPr id="4" name="図 3">
            <a:extLst>
              <a:ext uri="{FF2B5EF4-FFF2-40B4-BE49-F238E27FC236}">
                <a16:creationId xmlns:a16="http://schemas.microsoft.com/office/drawing/2014/main" id="{97A9D1DC-36AB-44EA-A240-165E6C80A985}"/>
              </a:ext>
            </a:extLst>
          </p:cNvPr>
          <p:cNvPicPr>
            <a:picLocks noChangeAspect="1"/>
          </p:cNvPicPr>
          <p:nvPr/>
        </p:nvPicPr>
        <p:blipFill>
          <a:blip r:embed="rId2"/>
          <a:stretch>
            <a:fillRect/>
          </a:stretch>
        </p:blipFill>
        <p:spPr>
          <a:xfrm>
            <a:off x="274638" y="2013069"/>
            <a:ext cx="7400925" cy="1685925"/>
          </a:xfrm>
          <a:prstGeom prst="rect">
            <a:avLst/>
          </a:prstGeom>
          <a:ln>
            <a:noFill/>
          </a:ln>
          <a:effectLst>
            <a:outerShdw blurRad="292100" dist="139700" dir="2700000" algn="tl" rotWithShape="0">
              <a:srgbClr val="333333">
                <a:alpha val="65000"/>
              </a:srgbClr>
            </a:outerShdw>
          </a:effectLst>
        </p:spPr>
      </p:pic>
      <p:sp>
        <p:nvSpPr>
          <p:cNvPr id="6" name="テキスト プレースホルダー 4">
            <a:extLst>
              <a:ext uri="{FF2B5EF4-FFF2-40B4-BE49-F238E27FC236}">
                <a16:creationId xmlns:a16="http://schemas.microsoft.com/office/drawing/2014/main" id="{570C3DB9-F940-4594-A8BC-D772EC19270C}"/>
              </a:ext>
            </a:extLst>
          </p:cNvPr>
          <p:cNvSpPr txBox="1">
            <a:spLocks/>
          </p:cNvSpPr>
          <p:nvPr/>
        </p:nvSpPr>
        <p:spPr>
          <a:xfrm>
            <a:off x="274638" y="3991407"/>
            <a:ext cx="1188720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a:t>アプリ内でレンダリングするコントロールが入手可能</a:t>
            </a:r>
          </a:p>
        </p:txBody>
      </p:sp>
      <p:pic>
        <p:nvPicPr>
          <p:cNvPr id="7" name="図 6">
            <a:extLst>
              <a:ext uri="{FF2B5EF4-FFF2-40B4-BE49-F238E27FC236}">
                <a16:creationId xmlns:a16="http://schemas.microsoft.com/office/drawing/2014/main" id="{CE8FE71E-606A-49AA-80ED-E31FE888171A}"/>
              </a:ext>
            </a:extLst>
          </p:cNvPr>
          <p:cNvPicPr>
            <a:picLocks noChangeAspect="1"/>
          </p:cNvPicPr>
          <p:nvPr/>
        </p:nvPicPr>
        <p:blipFill>
          <a:blip r:embed="rId3"/>
          <a:stretch>
            <a:fillRect/>
          </a:stretch>
        </p:blipFill>
        <p:spPr>
          <a:xfrm>
            <a:off x="274638" y="4853419"/>
            <a:ext cx="7400925" cy="1647825"/>
          </a:xfrm>
          <a:prstGeom prst="rect">
            <a:avLst/>
          </a:prstGeom>
          <a:ln>
            <a:noFill/>
          </a:ln>
          <a:effectLst>
            <a:outerShdw blurRad="292100" dist="139700" dir="2700000" algn="tl" rotWithShape="0">
              <a:srgbClr val="333333">
                <a:alpha val="65000"/>
              </a:srgbClr>
            </a:outerShdw>
          </a:effectLst>
        </p:spPr>
      </p:pic>
      <p:sp>
        <p:nvSpPr>
          <p:cNvPr id="8" name="正方形/長方形 7">
            <a:extLst>
              <a:ext uri="{FF2B5EF4-FFF2-40B4-BE49-F238E27FC236}">
                <a16:creationId xmlns:a16="http://schemas.microsoft.com/office/drawing/2014/main" id="{A02F4A2E-6791-4C90-84D9-823CE57D03D9}"/>
              </a:ext>
            </a:extLst>
          </p:cNvPr>
          <p:cNvSpPr/>
          <p:nvPr/>
        </p:nvSpPr>
        <p:spPr bwMode="auto">
          <a:xfrm>
            <a:off x="7853185" y="4862615"/>
            <a:ext cx="4385145" cy="16478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800" dirty="0">
                <a:gradFill>
                  <a:gsLst>
                    <a:gs pos="0">
                      <a:srgbClr val="FFFFFF"/>
                    </a:gs>
                    <a:gs pos="100000">
                      <a:srgbClr val="FFFFFF"/>
                    </a:gs>
                  </a:gsLst>
                  <a:lin ang="5400000" scaled="0"/>
                </a:gradFill>
                <a:ea typeface="Segoe UI" pitchFamily="34" charset="0"/>
                <a:cs typeface="Segoe UI" pitchFamily="34" charset="0"/>
              </a:rPr>
              <a:t>Android</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iOS</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HTML</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2800" dirty="0">
                <a:gradFill>
                  <a:gsLst>
                    <a:gs pos="0">
                      <a:srgbClr val="FFFFFF"/>
                    </a:gs>
                    <a:gs pos="100000">
                      <a:srgbClr val="FFFFFF"/>
                    </a:gs>
                  </a:gsLst>
                  <a:lin ang="5400000" scaled="0"/>
                </a:gradFill>
                <a:ea typeface="Segoe UI" pitchFamily="34" charset="0"/>
                <a:cs typeface="Segoe UI" pitchFamily="34" charset="0"/>
              </a:rPr>
              <a:t>版もある</a:t>
            </a:r>
          </a:p>
        </p:txBody>
      </p:sp>
    </p:spTree>
    <p:extLst>
      <p:ext uri="{BB962C8B-B14F-4D97-AF65-F5344CB8AC3E}">
        <p14:creationId xmlns:p14="http://schemas.microsoft.com/office/powerpoint/2010/main" val="1558051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ja-JP" altLang="en-US" dirty="0"/>
              <a:t>タイムライン</a:t>
            </a:r>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16682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CE32F35-5EE1-4A51-B06B-9FA3C1576EA0}"/>
              </a:ext>
            </a:extLst>
          </p:cNvPr>
          <p:cNvSpPr>
            <a:spLocks noGrp="1"/>
          </p:cNvSpPr>
          <p:nvPr>
            <p:ph type="title"/>
          </p:nvPr>
        </p:nvSpPr>
        <p:spPr/>
        <p:txBody>
          <a:bodyPr/>
          <a:lstStyle/>
          <a:p>
            <a:r>
              <a:rPr kumimoji="1" lang="en-US" altLang="ja-JP" dirty="0"/>
              <a:t>Project Rome</a:t>
            </a:r>
            <a:endParaRPr kumimoji="1" lang="ja-JP" altLang="en-US" dirty="0"/>
          </a:p>
        </p:txBody>
      </p:sp>
      <p:sp>
        <p:nvSpPr>
          <p:cNvPr id="5" name="正方形/長方形 4">
            <a:extLst>
              <a:ext uri="{FF2B5EF4-FFF2-40B4-BE49-F238E27FC236}">
                <a16:creationId xmlns:a16="http://schemas.microsoft.com/office/drawing/2014/main" id="{172C4F35-D4EF-4392-BAB3-BB3E313A62A8}"/>
              </a:ext>
            </a:extLst>
          </p:cNvPr>
          <p:cNvSpPr/>
          <p:nvPr/>
        </p:nvSpPr>
        <p:spPr>
          <a:xfrm>
            <a:off x="110680" y="6514585"/>
            <a:ext cx="7445921" cy="369332"/>
          </a:xfrm>
          <a:prstGeom prst="rect">
            <a:avLst/>
          </a:prstGeom>
        </p:spPr>
        <p:txBody>
          <a:bodyPr wrap="square">
            <a:spAutoFit/>
          </a:bodyPr>
          <a:lstStyle/>
          <a:p>
            <a:r>
              <a:rPr lang="ja-JP" altLang="en-US" dirty="0"/>
              <a:t>https://developer.microsoft.com/ja-jp/windows/project-rome</a:t>
            </a:r>
          </a:p>
        </p:txBody>
      </p:sp>
      <p:pic>
        <p:nvPicPr>
          <p:cNvPr id="6" name="図 5">
            <a:extLst>
              <a:ext uri="{FF2B5EF4-FFF2-40B4-BE49-F238E27FC236}">
                <a16:creationId xmlns:a16="http://schemas.microsoft.com/office/drawing/2014/main" id="{1D7F42DE-4B41-4E2F-B8DB-D5AAA6E176A5}"/>
              </a:ext>
            </a:extLst>
          </p:cNvPr>
          <p:cNvPicPr>
            <a:picLocks noChangeAspect="1"/>
          </p:cNvPicPr>
          <p:nvPr/>
        </p:nvPicPr>
        <p:blipFill>
          <a:blip r:embed="rId2"/>
          <a:stretch>
            <a:fillRect/>
          </a:stretch>
        </p:blipFill>
        <p:spPr>
          <a:xfrm>
            <a:off x="947213" y="1309975"/>
            <a:ext cx="10542048" cy="5107484"/>
          </a:xfrm>
          <a:prstGeom prst="rect">
            <a:avLst/>
          </a:prstGeom>
        </p:spPr>
      </p:pic>
    </p:spTree>
    <p:extLst>
      <p:ext uri="{BB962C8B-B14F-4D97-AF65-F5344CB8AC3E}">
        <p14:creationId xmlns:p14="http://schemas.microsoft.com/office/powerpoint/2010/main" val="321356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）にまたがったアプリを作成するためのプラットフォーム</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74639" y="5183801"/>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ユーザーアクティビティ（タイムライン）</a:t>
            </a:r>
          </a:p>
        </p:txBody>
      </p:sp>
    </p:spTree>
    <p:extLst>
      <p:ext uri="{BB962C8B-B14F-4D97-AF65-F5344CB8AC3E}">
        <p14:creationId xmlns:p14="http://schemas.microsoft.com/office/powerpoint/2010/main" val="10104530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152272-1CFA-4976-B264-186B96FDB7E7}"/>
              </a:ext>
            </a:extLst>
          </p:cNvPr>
          <p:cNvSpPr>
            <a:spLocks noGrp="1"/>
          </p:cNvSpPr>
          <p:nvPr>
            <p:ph type="body" sz="quarter" idx="10"/>
          </p:nvPr>
        </p:nvSpPr>
        <p:spPr>
          <a:xfrm>
            <a:off x="274638" y="1212850"/>
            <a:ext cx="11887200" cy="4108817"/>
          </a:xfrm>
        </p:spPr>
        <p:txBody>
          <a:bodyPr/>
          <a:lstStyle/>
          <a:p>
            <a:r>
              <a:rPr kumimoji="1" lang="en-US" altLang="ja-JP" dirty="0"/>
              <a:t>Windows UWP (</a:t>
            </a:r>
            <a:r>
              <a:rPr lang="en-US" altLang="ja-JP" dirty="0"/>
              <a:t>stable)</a:t>
            </a:r>
            <a:br>
              <a:rPr lang="en-US" altLang="ja-JP" dirty="0"/>
            </a:br>
            <a:r>
              <a:rPr lang="en-US" altLang="ja-JP" sz="2000" dirty="0">
                <a:hlinkClick r:id="rId2"/>
              </a:rPr>
              <a:t>https://docs.microsoft.com/en-us/windows/uwp/launch-resume/connected-apps-and-devices</a:t>
            </a:r>
            <a:endParaRPr lang="en-US" altLang="ja-JP" sz="2000" dirty="0"/>
          </a:p>
          <a:p>
            <a:r>
              <a:rPr lang="en-US" altLang="ja-JP" dirty="0"/>
              <a:t>Android (preview)</a:t>
            </a:r>
            <a:br>
              <a:rPr lang="en-US" altLang="ja-JP" dirty="0"/>
            </a:br>
            <a:r>
              <a:rPr lang="en-US" altLang="ja-JP" sz="2000" dirty="0">
                <a:hlinkClick r:id="rId3"/>
              </a:rPr>
              <a:t>https://docs.microsoft.com/ja-jp/windows/project-rome/android/</a:t>
            </a:r>
            <a:endParaRPr lang="en-US" altLang="ja-JP" sz="2000" dirty="0"/>
          </a:p>
          <a:p>
            <a:r>
              <a:rPr kumimoji="1" lang="en-US" altLang="ja-JP" dirty="0"/>
              <a:t>iOS (</a:t>
            </a:r>
            <a:r>
              <a:rPr lang="en-US" altLang="ja-JP" dirty="0"/>
              <a:t>preview)</a:t>
            </a:r>
            <a:br>
              <a:rPr lang="en-US" altLang="ja-JP" dirty="0"/>
            </a:br>
            <a:r>
              <a:rPr lang="en-US" altLang="ja-JP" sz="2000" dirty="0">
                <a:hlinkClick r:id="rId4"/>
              </a:rPr>
              <a:t>https://docs.microsoft.com/ja-jp/windows/project-rome/ios/</a:t>
            </a:r>
            <a:endParaRPr lang="en-US" altLang="ja-JP" sz="2000" dirty="0"/>
          </a:p>
          <a:p>
            <a:r>
              <a:rPr lang="en-US" altLang="ja-JP" dirty="0"/>
              <a:t>Microsoft Graph (preview)</a:t>
            </a:r>
            <a:br>
              <a:rPr lang="en-US" altLang="ja-JP" dirty="0"/>
            </a:br>
            <a:r>
              <a:rPr lang="en-US" altLang="ja-JP" sz="2000" dirty="0">
                <a:hlinkClick r:id="rId5"/>
              </a:rPr>
              <a:t>https://docs.microsoft.com/ja-jp/windows/project-rome/msgraph/</a:t>
            </a:r>
            <a:endParaRPr lang="en-US" altLang="ja-JP" sz="2000" dirty="0"/>
          </a:p>
        </p:txBody>
      </p:sp>
      <p:sp>
        <p:nvSpPr>
          <p:cNvPr id="3" name="タイトル 2">
            <a:extLst>
              <a:ext uri="{FF2B5EF4-FFF2-40B4-BE49-F238E27FC236}">
                <a16:creationId xmlns:a16="http://schemas.microsoft.com/office/drawing/2014/main" id="{56D35EFF-E0D3-4E60-9941-3BC74A0E8A23}"/>
              </a:ext>
            </a:extLst>
          </p:cNvPr>
          <p:cNvSpPr>
            <a:spLocks noGrp="1"/>
          </p:cNvSpPr>
          <p:nvPr>
            <p:ph type="title"/>
          </p:nvPr>
        </p:nvSpPr>
        <p:spPr/>
        <p:txBody>
          <a:bodyPr/>
          <a:lstStyle/>
          <a:p>
            <a:r>
              <a:rPr lang="en-US" altLang="ja-JP" dirty="0"/>
              <a:t>SDK</a:t>
            </a:r>
            <a:endParaRPr kumimoji="1" lang="ja-JP" altLang="en-US" dirty="0"/>
          </a:p>
        </p:txBody>
      </p:sp>
    </p:spTree>
    <p:extLst>
      <p:ext uri="{BB962C8B-B14F-4D97-AF65-F5344CB8AC3E}">
        <p14:creationId xmlns:p14="http://schemas.microsoft.com/office/powerpoint/2010/main" val="36793237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782129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5E231279-E37D-498B-9E5F-C4058BB01DD6}"/>
              </a:ext>
            </a:extLst>
          </p:cNvPr>
          <p:cNvSpPr>
            <a:spLocks noGrp="1"/>
          </p:cNvSpPr>
          <p:nvPr>
            <p:ph type="body" sz="quarter" idx="10"/>
          </p:nvPr>
        </p:nvSpPr>
        <p:spPr>
          <a:xfrm>
            <a:off x="274638" y="1212850"/>
            <a:ext cx="11887200" cy="5093702"/>
          </a:xfrm>
        </p:spPr>
        <p:txBody>
          <a:bodyPr/>
          <a:lstStyle/>
          <a:p>
            <a:pPr marL="0" indent="0">
              <a:buNone/>
            </a:pPr>
            <a:r>
              <a:rPr kumimoji="1" lang="ja-JP" altLang="en-US" dirty="0"/>
              <a:t>様々な機能がある</a:t>
            </a:r>
            <a:endParaRPr kumimoji="1" lang="en-US" altLang="ja-JP" dirty="0"/>
          </a:p>
          <a:p>
            <a:r>
              <a:rPr kumimoji="1" lang="en-US" altLang="ja-JP" dirty="0"/>
              <a:t>BLE</a:t>
            </a:r>
            <a:r>
              <a:rPr kumimoji="1" lang="ja-JP" altLang="en-US" dirty="0" err="1"/>
              <a:t>、</a:t>
            </a:r>
            <a:r>
              <a:rPr kumimoji="1" lang="en-US" altLang="ja-JP" dirty="0"/>
              <a:t>WebSocket</a:t>
            </a:r>
            <a:r>
              <a:rPr kumimoji="1" lang="ja-JP" altLang="en-US" dirty="0" err="1"/>
              <a:t>、</a:t>
            </a:r>
            <a:r>
              <a:rPr kumimoji="1" lang="en-US" altLang="ja-JP" dirty="0"/>
              <a:t>VoIP</a:t>
            </a:r>
            <a:r>
              <a:rPr kumimoji="1" lang="ja-JP" altLang="en-US" dirty="0" err="1"/>
              <a:t>、</a:t>
            </a:r>
            <a:r>
              <a:rPr kumimoji="1" lang="en-US" altLang="ja-JP" dirty="0"/>
              <a:t>etc...</a:t>
            </a:r>
          </a:p>
          <a:p>
            <a:pPr marL="0" indent="0">
              <a:buNone/>
            </a:pPr>
            <a:endParaRPr lang="en-US" altLang="ja-JP" dirty="0"/>
          </a:p>
          <a:p>
            <a:pPr marL="0" indent="0">
              <a:buNone/>
            </a:pPr>
            <a:r>
              <a:rPr kumimoji="1" lang="ja-JP" altLang="en-US" dirty="0"/>
              <a:t>クロスデバイスアプリ開発機能が整備されつつある</a:t>
            </a:r>
            <a:endParaRPr kumimoji="1" lang="en-US" altLang="ja-JP" dirty="0"/>
          </a:p>
          <a:p>
            <a:r>
              <a:rPr lang="en-US" altLang="ja-JP" dirty="0"/>
              <a:t>Project</a:t>
            </a:r>
            <a:r>
              <a:rPr lang="ja-JP" altLang="en-US" dirty="0"/>
              <a:t> </a:t>
            </a:r>
            <a:r>
              <a:rPr lang="en-US" altLang="ja-JP" dirty="0"/>
              <a:t>Rome</a:t>
            </a:r>
          </a:p>
          <a:p>
            <a:pPr lvl="1"/>
            <a:r>
              <a:rPr kumimoji="1" lang="ja-JP" altLang="en-US" dirty="0"/>
              <a:t>別デバイスからのアプリの起動</a:t>
            </a:r>
            <a:endParaRPr kumimoji="1" lang="en-US" altLang="ja-JP" dirty="0"/>
          </a:p>
          <a:p>
            <a:pPr lvl="1"/>
            <a:r>
              <a:rPr lang="ja-JP" altLang="en-US" dirty="0"/>
              <a:t>別デバイスのアプリとの通信</a:t>
            </a:r>
            <a:endParaRPr lang="en-US" altLang="ja-JP" dirty="0"/>
          </a:p>
          <a:p>
            <a:pPr lvl="1"/>
            <a:r>
              <a:rPr kumimoji="1" lang="ja-JP" altLang="en-US" dirty="0"/>
              <a:t>アクティビティの共有</a:t>
            </a:r>
          </a:p>
        </p:txBody>
      </p:sp>
      <p:sp>
        <p:nvSpPr>
          <p:cNvPr id="4" name="タイトル 3">
            <a:extLst>
              <a:ext uri="{FF2B5EF4-FFF2-40B4-BE49-F238E27FC236}">
                <a16:creationId xmlns:a16="http://schemas.microsoft.com/office/drawing/2014/main" id="{AD77B976-3A0E-4760-8A61-FAE15B49BA15}"/>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538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3570208"/>
          </a:xfrm>
        </p:spPr>
        <p:txBody>
          <a:bodyPr/>
          <a:lstStyle/>
          <a:p>
            <a:r>
              <a:rPr lang="ja-JP" altLang="en-US" dirty="0"/>
              <a:t>はじめに</a:t>
            </a:r>
            <a:endParaRPr lang="en-US" altLang="ja-JP" dirty="0"/>
          </a:p>
          <a:p>
            <a:r>
              <a:rPr lang="en-US" altLang="ja-JP" dirty="0"/>
              <a:t>UWP </a:t>
            </a:r>
            <a:r>
              <a:rPr lang="ja-JP" altLang="en-US" dirty="0"/>
              <a:t>のコントロール</a:t>
            </a:r>
            <a:endParaRPr lang="en-US" altLang="ja-JP" dirty="0"/>
          </a:p>
          <a:p>
            <a:r>
              <a:rPr lang="ja-JP" altLang="en-US" dirty="0"/>
              <a:t>見た目以外の機能</a:t>
            </a:r>
            <a:endParaRPr lang="en-US" altLang="ja-JP" dirty="0"/>
          </a:p>
          <a:p>
            <a:r>
              <a:rPr lang="ja-JP" altLang="en-US" dirty="0"/>
              <a:t>配布</a:t>
            </a:r>
            <a:endParaRPr lang="en-US" altLang="ja-JP" dirty="0"/>
          </a:p>
          <a:p>
            <a:r>
              <a:rPr lang="ja-JP" altLang="en-US" dirty="0"/>
              <a:t>まとめ</a:t>
            </a:r>
            <a:endParaRPr lang="en-US" altLang="ja-JP"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3925575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0A43667-2AD8-4EA4-B935-224CACAE3923}"/>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6368485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2185214"/>
          </a:xfrm>
        </p:spPr>
        <p:txBody>
          <a:bodyPr/>
          <a:lstStyle/>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配布方法は </a:t>
            </a:r>
            <a:r>
              <a:rPr lang="en-US" altLang="ja-JP" dirty="0"/>
              <a:t>3 </a:t>
            </a:r>
            <a:r>
              <a:rPr lang="ja-JP" altLang="en-US" dirty="0"/>
              <a:t>通り</a:t>
            </a:r>
            <a:endParaRPr kumimoji="1" lang="ja-JP" altLang="en-US" dirty="0"/>
          </a:p>
        </p:txBody>
      </p:sp>
    </p:spTree>
    <p:extLst>
      <p:ext uri="{BB962C8B-B14F-4D97-AF65-F5344CB8AC3E}">
        <p14:creationId xmlns:p14="http://schemas.microsoft.com/office/powerpoint/2010/main" val="32311263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en-US" altLang="ja-JP" dirty="0"/>
              <a:t>Microsoft </a:t>
            </a:r>
            <a:r>
              <a:rPr lang="ja-JP" altLang="en-US" dirty="0"/>
              <a:t>ストア</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782947" cy="849463"/>
          </a:xfrm>
          <a:prstGeom prst="rect">
            <a:avLst/>
          </a:prstGeom>
          <a:noFill/>
        </p:spPr>
        <p:txBody>
          <a:bodyPr wrap="none" lIns="182880" tIns="146304" rIns="182880" bIns="146304" rtlCol="0">
            <a:spAutoFit/>
          </a:bodyPr>
          <a:lstStyle/>
          <a:p>
            <a:pPr>
              <a:lnSpc>
                <a:spcPct val="90000"/>
              </a:lnSpc>
              <a:spcAft>
                <a:spcPts val="600"/>
              </a:spcAft>
            </a:pPr>
            <a:r>
              <a:rPr kumimoji="1" lang="ja-JP" altLang="en-US" sz="4000" dirty="0">
                <a:gradFill>
                  <a:gsLst>
                    <a:gs pos="2917">
                      <a:schemeClr val="tx1"/>
                    </a:gs>
                    <a:gs pos="30000">
                      <a:schemeClr val="tx1"/>
                    </a:gs>
                  </a:gsLst>
                  <a:lin ang="5400000" scaled="0"/>
                </a:gradFill>
              </a:rPr>
              <a:t>ストアから一般ユーザーへの配布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1625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ビジネス向け </a:t>
            </a:r>
            <a:r>
              <a:rPr kumimoji="1" lang="en-US" altLang="ja-JP" dirty="0"/>
              <a:t>Microsoft Store</a:t>
            </a:r>
            <a:r>
              <a:rPr kumimoji="1" lang="ja-JP" altLang="en-US" dirty="0"/>
              <a:t> 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8651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1921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619265" y="2013069"/>
            <a:ext cx="11817210" cy="4048986"/>
            <a:chOff x="-159965" y="2013069"/>
            <a:chExt cx="11817210" cy="4048986"/>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159965" y="4769393"/>
              <a:ext cx="3748879"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 </a:t>
              </a:r>
              <a:r>
                <a:rPr kumimoji="1" lang="en-US" altLang="ja-JP" sz="2400" dirty="0">
                  <a:gradFill>
                    <a:gsLst>
                      <a:gs pos="2917">
                        <a:schemeClr val="tx1"/>
                      </a:gs>
                      <a:gs pos="30000">
                        <a:schemeClr val="tx1"/>
                      </a:gs>
                    </a:gsLst>
                    <a:lin ang="5400000" scaled="0"/>
                  </a:gradFill>
                </a:rPr>
                <a:t>or </a:t>
              </a:r>
              <a:r>
                <a:rPr kumimoji="1" lang="ja-JP" altLang="en-US" sz="2400" dirty="0">
                  <a:gradFill>
                    <a:gsLst>
                      <a:gs pos="2917">
                        <a:schemeClr val="tx1"/>
                      </a:gs>
                      <a:gs pos="30000">
                        <a:schemeClr val="tx1"/>
                      </a:gs>
                    </a:gsLst>
                    <a:lin ang="5400000" scaled="0"/>
                  </a:gradFill>
                </a:rPr>
                <a:t>パッケージ</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1286932" cy="3768606"/>
              <a:chOff x="370313" y="2013069"/>
              <a:chExt cx="1128693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3868110" y="4821412"/>
                <a:ext cx="7789135"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a:cs typeface="Segoe UI" pitchFamily="34" charset="0"/>
                  </a:rPr>
                  <a:t>やパッケージへのパス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816308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ja-JP" altLang="en-US" dirty="0"/>
              <a:t>サイドローディング</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735371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3385542"/>
          </a:xfrm>
        </p:spPr>
        <p:txBody>
          <a:bodyPr/>
          <a:lstStyle/>
          <a:p>
            <a:pPr marL="0" indent="0">
              <a:buNone/>
            </a:pPr>
            <a:r>
              <a:rPr kumimoji="1" lang="ja-JP" altLang="en-US" dirty="0"/>
              <a:t>配布方法は以下の </a:t>
            </a:r>
            <a:r>
              <a:rPr kumimoji="1" lang="en-US" altLang="ja-JP" dirty="0"/>
              <a:t>3 </a:t>
            </a:r>
            <a:r>
              <a:rPr kumimoji="1" lang="ja-JP" altLang="en-US" dirty="0"/>
              <a:t>通り</a:t>
            </a:r>
            <a:endParaRPr kumimoji="1" lang="en-US" altLang="ja-JP" dirty="0"/>
          </a:p>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endParaRPr lang="en-US" altLang="ja-JP" dirty="0"/>
          </a:p>
          <a:p>
            <a:pPr lvl="1"/>
            <a:r>
              <a:rPr kumimoji="1" lang="ja-JP" altLang="en-US" dirty="0"/>
              <a:t>かなり改善されてきています</a:t>
            </a:r>
            <a:endParaRPr kumimoji="1" lang="en-US" altLang="ja-JP" dirty="0"/>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15330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0784416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3493264"/>
          </a:xfrm>
        </p:spPr>
        <p:txBody>
          <a:bodyPr/>
          <a:lstStyle/>
          <a:p>
            <a:pPr marL="0" indent="0">
              <a:buNone/>
            </a:pPr>
            <a:r>
              <a:rPr kumimoji="1" lang="en-US" altLang="ja-JP" dirty="0"/>
              <a:t>UWP </a:t>
            </a:r>
            <a:r>
              <a:rPr kumimoji="1" lang="ja-JP" altLang="en-US" dirty="0"/>
              <a:t>を軸にデスクトップアプリの機能も進化中</a:t>
            </a:r>
            <a:endParaRPr kumimoji="1" lang="en-US" altLang="ja-JP" dirty="0"/>
          </a:p>
          <a:p>
            <a:r>
              <a:rPr lang="en-US" altLang="ja-JP" dirty="0"/>
              <a:t>OS </a:t>
            </a:r>
            <a:r>
              <a:rPr lang="ja-JP" altLang="en-US" dirty="0"/>
              <a:t>組み込みのコントロールの充実</a:t>
            </a:r>
            <a:endParaRPr lang="en-US" altLang="ja-JP" dirty="0"/>
          </a:p>
          <a:p>
            <a:r>
              <a:rPr lang="en-US" altLang="ja-JP" dirty="0"/>
              <a:t>Project</a:t>
            </a:r>
            <a:r>
              <a:rPr lang="ja-JP" altLang="en-US" dirty="0"/>
              <a:t> </a:t>
            </a:r>
            <a:r>
              <a:rPr lang="en-US" altLang="ja-JP" dirty="0"/>
              <a:t>Rome </a:t>
            </a:r>
            <a:r>
              <a:rPr lang="ja-JP" altLang="en-US" dirty="0"/>
              <a:t>を軸にしたクロスデバイスアプリ開発環境</a:t>
            </a:r>
            <a:endParaRPr lang="en-US" altLang="ja-JP" dirty="0"/>
          </a:p>
          <a:p>
            <a:r>
              <a:rPr lang="en-US" altLang="ja-JP" dirty="0"/>
              <a:t>Microsoft </a:t>
            </a:r>
            <a:r>
              <a:rPr lang="ja-JP" altLang="en-US" dirty="0"/>
              <a:t>ストア・ビジネス向け </a:t>
            </a:r>
            <a:r>
              <a:rPr lang="en-US" altLang="ja-JP" dirty="0"/>
              <a:t>Microsoft Store</a:t>
            </a:r>
            <a:r>
              <a:rPr lang="ja-JP" altLang="en-US" dirty="0"/>
              <a:t>・サイドローディングでの配布</a:t>
            </a:r>
            <a:endParaRPr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22209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36340987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15921168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 ラップトップ, 室内, コンピューター が含まれている画像&#10;&#10;非常に高い精度で生成された説明">
            <a:extLst>
              <a:ext uri="{FF2B5EF4-FFF2-40B4-BE49-F238E27FC236}">
                <a16:creationId xmlns:a16="http://schemas.microsoft.com/office/drawing/2014/main" id="{4A24C223-FA0B-46C3-94BD-EB8A53D95F78}"/>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8158647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人, ラップトップ, 室内, コンピューター が含まれている画像&#10;&#10;非常に高い精度で生成された説明">
            <a:extLst>
              <a:ext uri="{FF2B5EF4-FFF2-40B4-BE49-F238E27FC236}">
                <a16:creationId xmlns:a16="http://schemas.microsoft.com/office/drawing/2014/main" id="{031A2315-6D3B-4B83-B905-527575EED912}"/>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2812816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41ED81B-2352-405A-B999-2DF46B82DA95}"/>
              </a:ext>
            </a:extLst>
          </p:cNvPr>
          <p:cNvSpPr>
            <a:spLocks noGrp="1"/>
          </p:cNvSpPr>
          <p:nvPr>
            <p:ph type="body" sz="quarter" idx="10"/>
          </p:nvPr>
        </p:nvSpPr>
        <p:spPr>
          <a:xfrm>
            <a:off x="274639" y="1212849"/>
            <a:ext cx="11887200" cy="5247590"/>
          </a:xfrm>
        </p:spPr>
        <p:txBody>
          <a:bodyPr/>
          <a:lstStyle/>
          <a:p>
            <a:r>
              <a:rPr lang="ja-JP" altLang="en-US" sz="2800" dirty="0"/>
              <a:t>公式ドキュメント</a:t>
            </a:r>
            <a:br>
              <a:rPr lang="en-US" altLang="ja-JP" sz="2800" dirty="0"/>
            </a:br>
            <a:r>
              <a:rPr lang="en-US" altLang="ja-JP" sz="2000" dirty="0">
                <a:hlinkClick r:id="rId3"/>
              </a:rPr>
              <a:t>https://docs.microsoft.com/ja-jp/windows/uwp/get-started/</a:t>
            </a:r>
            <a:endParaRPr lang="en-US" altLang="ja-JP" sz="2000" dirty="0"/>
          </a:p>
          <a:p>
            <a:r>
              <a:rPr kumimoji="1" lang="en-US" altLang="ja-JP" sz="2800" dirty="0"/>
              <a:t>Project Rome</a:t>
            </a:r>
            <a:br>
              <a:rPr kumimoji="1" lang="en-US" altLang="ja-JP" sz="2800" dirty="0"/>
            </a:br>
            <a:r>
              <a:rPr lang="en-US" altLang="ja-JP" sz="2000" dirty="0">
                <a:hlinkClick r:id="rId4"/>
              </a:rPr>
              <a:t>https://developer.microsoft.com/ja-jp/windows/project-rome</a:t>
            </a:r>
            <a:endParaRPr lang="en-US" altLang="ja-JP" sz="2000" dirty="0"/>
          </a:p>
          <a:p>
            <a:r>
              <a:rPr lang="en-US" altLang="ja-JP" sz="2800" dirty="0"/>
              <a:t>XAML Controls Gallery</a:t>
            </a:r>
            <a:br>
              <a:rPr lang="en-US" altLang="ja-JP" sz="2800" dirty="0"/>
            </a:br>
            <a:r>
              <a:rPr lang="en-US" altLang="ja-JP" sz="2000" dirty="0">
                <a:hlinkClick r:id="rId5"/>
              </a:rPr>
              <a:t>https://www.microsoft.com/store/productId/9MSVH128X2ZT</a:t>
            </a:r>
            <a:endParaRPr lang="en-US" altLang="ja-JP" sz="2000" dirty="0"/>
          </a:p>
          <a:p>
            <a:r>
              <a:rPr lang="en-US" altLang="ja-JP" sz="2800" dirty="0" err="1"/>
              <a:t>AdaptiveCards</a:t>
            </a:r>
            <a:br>
              <a:rPr lang="en-US" altLang="ja-JP" sz="2800" dirty="0"/>
            </a:br>
            <a:r>
              <a:rPr lang="en-US" altLang="ja-JP" sz="2000" dirty="0">
                <a:hlinkClick r:id="rId6"/>
              </a:rPr>
              <a:t>https://adaptivecards.io/</a:t>
            </a:r>
            <a:endParaRPr lang="en-US" altLang="ja-JP" sz="2000" dirty="0"/>
          </a:p>
          <a:p>
            <a:r>
              <a:rPr lang="en-US" altLang="ja-JP" sz="2800" dirty="0"/>
              <a:t>Windows</a:t>
            </a:r>
            <a:r>
              <a:rPr lang="ja-JP" altLang="en-US" sz="2800" dirty="0"/>
              <a:t> </a:t>
            </a:r>
            <a:r>
              <a:rPr lang="en-US" altLang="ja-JP" sz="2800" dirty="0"/>
              <a:t>Template</a:t>
            </a:r>
            <a:r>
              <a:rPr lang="ja-JP" altLang="en-US" sz="2800" dirty="0"/>
              <a:t> </a:t>
            </a:r>
            <a:r>
              <a:rPr lang="en-US" altLang="ja-JP" sz="2800" dirty="0"/>
              <a:t>Studio</a:t>
            </a:r>
            <a:br>
              <a:rPr lang="en-US" altLang="ja-JP" sz="2800" dirty="0"/>
            </a:br>
            <a:r>
              <a:rPr lang="en-US" altLang="ja-JP" sz="2800" dirty="0">
                <a:hlinkClick r:id="rId7"/>
              </a:rPr>
              <a:t>https://aka.ms/wtsinstall</a:t>
            </a:r>
            <a:endParaRPr lang="en-US" altLang="ja-JP" sz="2800" dirty="0"/>
          </a:p>
          <a:p>
            <a:r>
              <a:rPr lang="ja-JP" altLang="en-US" sz="2800" dirty="0"/>
              <a:t>今回のデモアプリのコード</a:t>
            </a:r>
            <a:br>
              <a:rPr lang="en-US" altLang="ja-JP" sz="2800" dirty="0"/>
            </a:br>
            <a:r>
              <a:rPr lang="en-US" altLang="ja-JP" sz="2800" dirty="0">
                <a:hlinkClick r:id="rId8"/>
              </a:rPr>
              <a:t>https://github.com/runceel/decode2018</a:t>
            </a:r>
            <a:endParaRPr lang="en-US" altLang="ja-JP" sz="2800" dirty="0"/>
          </a:p>
        </p:txBody>
      </p:sp>
      <p:sp>
        <p:nvSpPr>
          <p:cNvPr id="4" name="タイトル 3">
            <a:extLst>
              <a:ext uri="{FF2B5EF4-FFF2-40B4-BE49-F238E27FC236}">
                <a16:creationId xmlns:a16="http://schemas.microsoft.com/office/drawing/2014/main" id="{E94E77A2-C990-43AB-A57F-C3B444CF974A}"/>
              </a:ext>
            </a:extLst>
          </p:cNvPr>
          <p:cNvSpPr>
            <a:spLocks noGrp="1"/>
          </p:cNvSpPr>
          <p:nvPr>
            <p:ph type="title"/>
          </p:nvPr>
        </p:nvSpPr>
        <p:spPr/>
        <p:txBody>
          <a:bodyPr/>
          <a:lstStyle/>
          <a:p>
            <a:r>
              <a:rPr lang="ja-JP" altLang="en-US" dirty="0"/>
              <a:t>参考情報</a:t>
            </a:r>
            <a:endParaRPr kumimoji="1" lang="ja-JP" altLang="en-US" dirty="0"/>
          </a:p>
        </p:txBody>
      </p:sp>
    </p:spTree>
    <p:extLst>
      <p:ext uri="{BB962C8B-B14F-4D97-AF65-F5344CB8AC3E}">
        <p14:creationId xmlns:p14="http://schemas.microsoft.com/office/powerpoint/2010/main" val="5042173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0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9012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D512C6E-F245-42FA-A76A-AFA9D0798D97}"/>
              </a:ext>
            </a:extLst>
          </p:cNvPr>
          <p:cNvPicPr>
            <a:picLocks noChangeAspect="1"/>
          </p:cNvPicPr>
          <p:nvPr/>
        </p:nvPicPr>
        <p:blipFill>
          <a:blip r:embed="rId2"/>
          <a:stretch>
            <a:fillRect/>
          </a:stretch>
        </p:blipFill>
        <p:spPr>
          <a:xfrm>
            <a:off x="2055181" y="745355"/>
            <a:ext cx="8326112" cy="5503815"/>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2462580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1500944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では何故デスクトップアプリ</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を選択するのか？</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22978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5209</TotalTime>
  <Words>859</Words>
  <Application>Microsoft Office PowerPoint</Application>
  <PresentationFormat>ユーザー設定</PresentationFormat>
  <Paragraphs>194</Paragraphs>
  <Slides>54</Slides>
  <Notes>4</Notes>
  <HiddenSlides>1</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54</vt:i4>
      </vt:variant>
    </vt:vector>
  </HeadingPairs>
  <TitlesOfParts>
    <vt:vector size="62" baseType="lpstr">
      <vt:lpstr>ＭＳ Ｐゴシック</vt:lpstr>
      <vt:lpstr>Yu Gothic UI</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UWP の開発方法</vt:lpstr>
      <vt:lpstr>Visual Studio 2017</vt:lpstr>
      <vt:lpstr>まとめ</vt:lpstr>
      <vt:lpstr>UWP のコントロール</vt:lpstr>
      <vt:lpstr>マウス・タッチ・ペンに対応した各種コントロール</vt:lpstr>
      <vt:lpstr>InkCanvas / InkToolbar</vt:lpstr>
      <vt:lpstr>InkCanvas / InkToolbar</vt:lpstr>
      <vt:lpstr>DataGrid (Coming soon)</vt:lpstr>
      <vt:lpstr>DataGrid</vt:lpstr>
      <vt:lpstr>その他のコントロールの確認</vt:lpstr>
      <vt:lpstr>XAML Controls Gallery</vt:lpstr>
      <vt:lpstr>Compact sizing（Coming soon）</vt:lpstr>
      <vt:lpstr>まとめ</vt:lpstr>
      <vt:lpstr>見た目以外の機能</vt:lpstr>
      <vt:lpstr>Windows 10 API</vt:lpstr>
      <vt:lpstr>最近追加されている機能の傾向</vt:lpstr>
      <vt:lpstr>今回注目</vt:lpstr>
      <vt:lpstr>デバイス間連携</vt:lpstr>
      <vt:lpstr>タイムライン</vt:lpstr>
      <vt:lpstr>AdaptiveCards</vt:lpstr>
      <vt:lpstr>タイムライン</vt:lpstr>
      <vt:lpstr>Project Rome</vt:lpstr>
      <vt:lpstr>Project Rome</vt:lpstr>
      <vt:lpstr>SDK</vt:lpstr>
      <vt:lpstr>Project Rome</vt:lpstr>
      <vt:lpstr>まとめ</vt:lpstr>
      <vt:lpstr>配布</vt:lpstr>
      <vt:lpstr>配布方法は 3 通り</vt:lpstr>
      <vt:lpstr>Microsoft ストア</vt:lpstr>
      <vt:lpstr>ビジネス向け Microsoft Store からの配布</vt:lpstr>
      <vt:lpstr>サイドローディング</vt:lpstr>
      <vt:lpstr>サイドローディング</vt:lpstr>
      <vt:lpstr>サイドローディング</vt:lpstr>
      <vt:lpstr>まとめ</vt:lpstr>
      <vt:lpstr>まとめ</vt:lpstr>
      <vt:lpstr>まとめ</vt:lpstr>
      <vt:lpstr>PowerPoint プレゼンテーション</vt:lpstr>
      <vt:lpstr>PowerPoint プレゼンテーション</vt:lpstr>
      <vt:lpstr>PowerPoint プレゼンテーション</vt:lpstr>
      <vt:lpstr>参考情報</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181</cp:revision>
  <dcterms:modified xsi:type="dcterms:W3CDTF">2018-05-21T08:31:20Z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